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BCBD2"/>
          </a:solidFill>
        </a:fill>
      </a:tcStyle>
    </a:wholeTbl>
    <a:band2H>
      <a:tcTxStyle/>
      <a:tcStyle>
        <a:tcBdr/>
        <a:fill>
          <a:solidFill>
            <a:srgbClr val="E7E7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17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20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18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9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40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43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41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42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54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57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55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56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68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71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69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70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83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86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84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85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96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99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97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98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0" name="Rectangle 5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7452320" y="5805263"/>
            <a:ext cx="1020764" cy="98583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4" name="Group 8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102" name="Rectangle 9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03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113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116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114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15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128" name="Picture 4" descr="Picture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131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129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130" name="Picture 6" descr="Picture 6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3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733255"/>
            <a:ext cx="9144000" cy="1124745"/>
          </a:xfrm>
          <a:prstGeom prst="rect">
            <a:avLst/>
          </a:prstGeom>
          <a:gradFill>
            <a:gsLst>
              <a:gs pos="0">
                <a:srgbClr val="171772"/>
              </a:gs>
              <a:gs pos="100000">
                <a:srgbClr val="AEAED2"/>
              </a:gs>
            </a:gsLst>
            <a:lin ang="16200000"/>
          </a:gradFill>
          <a:ln>
            <a:solidFill>
              <a:srgbClr val="1F1F6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pic>
        <p:nvPicPr>
          <p:cNvPr id="3" name="Picture 4" descr="Picture 4"/>
          <p:cNvPicPr>
            <a:picLocks noChangeAspect="1"/>
          </p:cNvPicPr>
          <p:nvPr/>
        </p:nvPicPr>
        <p:blipFill>
          <a:blip r:embed="rId11" cstate="print">
            <a:extLst/>
          </a:blip>
          <a:stretch>
            <a:fillRect/>
          </a:stretch>
        </p:blipFill>
        <p:spPr>
          <a:xfrm>
            <a:off x="7884368" y="5938558"/>
            <a:ext cx="797087" cy="769814"/>
          </a:xfrm>
          <a:prstGeom prst="rect">
            <a:avLst/>
          </a:prstGeom>
          <a:ln w="12700">
            <a:miter lim="400000"/>
          </a:ln>
          <a:effectLst>
            <a:outerShdw blurRad="50800" dist="38100" dir="5400000" rotWithShape="0">
              <a:srgbClr val="000000">
                <a:alpha val="40000"/>
              </a:srgbClr>
            </a:outerShdw>
          </a:effectLst>
        </p:spPr>
      </p:pic>
      <p:grpSp>
        <p:nvGrpSpPr>
          <p:cNvPr id="6" name="Group 2"/>
          <p:cNvGrpSpPr/>
          <p:nvPr/>
        </p:nvGrpSpPr>
        <p:grpSpPr>
          <a:xfrm>
            <a:off x="467544" y="5956046"/>
            <a:ext cx="3042443" cy="769814"/>
            <a:chOff x="0" y="0"/>
            <a:chExt cx="3042442" cy="769812"/>
          </a:xfrm>
        </p:grpSpPr>
        <p:sp>
          <p:nvSpPr>
            <p:cNvPr id="4" name="Rectangle 1"/>
            <p:cNvSpPr/>
            <p:nvPr/>
          </p:nvSpPr>
          <p:spPr>
            <a:xfrm>
              <a:off x="0" y="0"/>
              <a:ext cx="3024336" cy="769813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>
              <a:outerShdw blurRad="50800" dist="38100" dir="5400000" rotWithShape="0">
                <a:srgbClr val="000000">
                  <a:alpha val="4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chemeClr val="accent3">
                      <a:lumOff val="44000"/>
                    </a:schemeClr>
                  </a:solidFill>
                </a:defRPr>
              </a:pPr>
              <a:endParaRPr/>
            </a:p>
          </p:txBody>
        </p:sp>
        <p:pic>
          <p:nvPicPr>
            <p:cNvPr id="5" name="Picture 6" descr="Picture 6"/>
            <p:cNvPicPr>
              <a:picLocks noChangeAspect="1"/>
            </p:cNvPicPr>
            <p:nvPr/>
          </p:nvPicPr>
          <p:blipFill>
            <a:blip r:embed="rId12" cstate="print">
              <a:extLst/>
            </a:blip>
            <a:srcRect r="28347"/>
            <a:stretch>
              <a:fillRect/>
            </a:stretch>
          </p:blipFill>
          <p:spPr>
            <a:xfrm>
              <a:off x="90113" y="44645"/>
              <a:ext cx="2952330" cy="67643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Box 4"/>
          <p:cNvSpPr txBox="1"/>
          <p:nvPr/>
        </p:nvSpPr>
        <p:spPr>
          <a:xfrm>
            <a:off x="1788653" y="2223434"/>
            <a:ext cx="6953492" cy="1705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 i="1"/>
            </a:pPr>
            <a:r>
              <a:t>Quality Academy Presentation</a:t>
            </a:r>
          </a:p>
          <a:p>
            <a:pPr>
              <a:defRPr sz="2800" b="1" i="1"/>
            </a:pPr>
            <a:endParaRPr/>
          </a:p>
          <a:p>
            <a:pPr>
              <a:defRPr sz="2800" b="1" i="1"/>
            </a:pPr>
            <a:r>
              <a:t>Tim Montgomery</a:t>
            </a:r>
          </a:p>
          <a:p>
            <a:pPr>
              <a:defRPr sz="2800" b="1" i="1"/>
            </a:pPr>
            <a:r>
              <a:t>ex Services Manager, NHS Lothian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" descr="Image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508000" y="1149350"/>
            <a:ext cx="8128000" cy="4559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eadership - not just VISION but also putting in place and supporting…"/>
          <p:cNvSpPr txBox="1"/>
          <p:nvPr/>
        </p:nvSpPr>
        <p:spPr>
          <a:xfrm>
            <a:off x="971600" y="836712"/>
            <a:ext cx="6919521" cy="2970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GB" dirty="0" smtClean="0"/>
              <a:t>Conditions for Change</a:t>
            </a:r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 smtClean="0"/>
              <a:t>Leadership </a:t>
            </a:r>
            <a:r>
              <a:rPr dirty="0"/>
              <a:t>- not just VISION but also putting in place and supporting </a:t>
            </a:r>
          </a:p>
          <a:p>
            <a:pPr algn="just" defTabSz="457200"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the components identified in the chart</a:t>
            </a:r>
          </a:p>
          <a:p>
            <a:pPr algn="just" defTabSz="457200"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Training and Skills - SKILLS</a:t>
            </a:r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Benefits for Staff and Patients Infrastructure - INCENTIVES</a:t>
            </a:r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Infrastructure - RESOURCES</a:t>
            </a:r>
          </a:p>
          <a:p>
            <a:pPr algn="just" defTabSz="457200"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dirty="0"/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Making the Job Bearable and Enjoyable for all of those involved</a:t>
            </a:r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Emergence of New Leaders</a:t>
            </a:r>
          </a:p>
          <a:p>
            <a:pPr marL="114299" indent="-114299" algn="just" defTabSz="457200">
              <a:buSzPct val="100000"/>
              <a:buChar char="•"/>
              <a:defRPr sz="17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dirty="0"/>
              <a:t>Sustainability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167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167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MacConnell, Olivia</dc:creator>
  <cp:lastModifiedBy>Olivia MacConnell</cp:lastModifiedBy>
  <cp:revision>2</cp:revision>
  <dcterms:modified xsi:type="dcterms:W3CDTF">2019-11-04T15:04:16Z</dcterms:modified>
</cp:coreProperties>
</file>