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79" r:id="rId2"/>
    <p:sldId id="332" r:id="rId3"/>
    <p:sldId id="589" r:id="rId4"/>
    <p:sldId id="591" r:id="rId5"/>
    <p:sldId id="333" r:id="rId6"/>
    <p:sldId id="334" r:id="rId7"/>
    <p:sldId id="335" r:id="rId8"/>
    <p:sldId id="590" r:id="rId9"/>
    <p:sldId id="583" r:id="rId10"/>
    <p:sldId id="580" r:id="rId11"/>
    <p:sldId id="581" r:id="rId12"/>
    <p:sldId id="584" r:id="rId13"/>
    <p:sldId id="585" r:id="rId14"/>
    <p:sldId id="586" r:id="rId15"/>
    <p:sldId id="587" r:id="rId16"/>
    <p:sldId id="588" r:id="rId17"/>
    <p:sldId id="592" r:id="rId18"/>
  </p:sldIdLst>
  <p:sldSz cx="9144000" cy="6858000" type="screen4x3"/>
  <p:notesSz cx="666273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09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CC"/>
    <a:srgbClr val="0000FF"/>
    <a:srgbClr val="6699FF"/>
    <a:srgbClr val="99FF66"/>
    <a:srgbClr val="FFFFCC"/>
    <a:srgbClr val="BFBFBF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4" autoAdjust="0"/>
    <p:restoredTop sz="85714" autoAdjust="0"/>
  </p:normalViewPr>
  <p:slideViewPr>
    <p:cSldViewPr snapToGrid="0">
      <p:cViewPr varScale="1">
        <p:scale>
          <a:sx n="109" d="100"/>
          <a:sy n="109" d="100"/>
        </p:scale>
        <p:origin x="240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84" y="-84"/>
      </p:cViewPr>
      <p:guideLst>
        <p:guide orient="horz" pos="3126"/>
        <p:guide pos="20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90362-4F6C-4EAE-8CD1-6C6BCB7FE039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28890-0C0E-4DAB-B46A-3760298545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096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7186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1"/>
            <a:ext cx="2887186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EDA7C010-97CC-43C3-87FC-42CF76792F60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4"/>
            <a:ext cx="5330190" cy="4466987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7186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4"/>
            <a:ext cx="2887186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69FFF9C6-CD8C-47BC-98C9-32E746697D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7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/>
              <a:t>PDSA is a very structured four-step cycle which requires effort and discipline</a:t>
            </a:r>
          </a:p>
          <a:p>
            <a:endParaRPr lang="en-GB" sz="1200" dirty="0"/>
          </a:p>
          <a:p>
            <a:r>
              <a:rPr lang="en-GB" sz="1200" dirty="0"/>
              <a:t>It incorporates careful and detailed consideration of the following: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FF9C6-CD8C-47BC-98C9-32E746697D9D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1A97C-A216-4DF0-9354-80414A2356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E3F17-A0C3-4FF4-B040-9C112FC2E4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62E6C-3B2F-44CF-A216-4752E82C9B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1FF1C-8E98-4F0D-B16C-34F340591D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69F54-0843-426B-8F71-03409003F9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7C2E4-DAD8-41A9-9DF7-F2086CC7CE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73C52-7802-4B44-839E-9D1A2AC1AF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2A012-0DD0-4936-A042-535C8F4F44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733256"/>
            <a:ext cx="9144000" cy="11247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2320" y="5805264"/>
            <a:ext cx="1020763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Image result for donabedian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donabedian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donabedian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Image result for donabedian"/>
          <p:cNvSpPr>
            <a:spLocks noChangeAspect="1" noChangeArrowheads="1"/>
          </p:cNvSpPr>
          <p:nvPr userDrawn="1"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467544" y="5956046"/>
            <a:ext cx="3042442" cy="769813"/>
            <a:chOff x="467544" y="5983205"/>
            <a:chExt cx="3042442" cy="769813"/>
          </a:xfrm>
        </p:grpSpPr>
        <p:sp>
          <p:nvSpPr>
            <p:cNvPr id="10" name="Rectangle 9"/>
            <p:cNvSpPr/>
            <p:nvPr/>
          </p:nvSpPr>
          <p:spPr>
            <a:xfrm>
              <a:off x="467544" y="5983205"/>
              <a:ext cx="3024336" cy="769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6" descr="Image result for qilothia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347"/>
            <a:stretch/>
          </p:blipFill>
          <p:spPr bwMode="auto">
            <a:xfrm>
              <a:off x="557658" y="6027851"/>
              <a:ext cx="2952328" cy="676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3C026-4206-454C-92A7-6101EEF3E2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CE10A-9C05-494A-8DD7-AF7A030074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8B361A2-FB69-4ACB-9B82-9D02193D84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84368" y="5938559"/>
            <a:ext cx="797086" cy="76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/>
          <p:cNvGrpSpPr/>
          <p:nvPr userDrawn="1"/>
        </p:nvGrpSpPr>
        <p:grpSpPr>
          <a:xfrm>
            <a:off x="467544" y="5956046"/>
            <a:ext cx="3042442" cy="769813"/>
            <a:chOff x="467544" y="5983205"/>
            <a:chExt cx="3042442" cy="769813"/>
          </a:xfrm>
        </p:grpSpPr>
        <p:sp>
          <p:nvSpPr>
            <p:cNvPr id="2" name="Rectangle 1"/>
            <p:cNvSpPr/>
            <p:nvPr/>
          </p:nvSpPr>
          <p:spPr>
            <a:xfrm>
              <a:off x="467544" y="5983205"/>
              <a:ext cx="3024336" cy="769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6" descr="Image result for qilothian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347"/>
            <a:stretch/>
          </p:blipFill>
          <p:spPr bwMode="auto">
            <a:xfrm>
              <a:off x="557658" y="6027851"/>
              <a:ext cx="2952328" cy="676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/url?sa=i&amp;rct=j&amp;q=&amp;esrc=s&amp;source=images&amp;cd=&amp;ved=2ahUKEwjg3qm1g5TkAhUFWBoKHZH4DMIQjRx6BAgBEAQ&amp;url=https://www.amazon.com/Posey-Fall-Management-slip-socks/dp/B002YMAUPC&amp;psig=AOvVaw1_WWNDXm4b1-oDvit6iKmZ&amp;ust=156647906283640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www.google.com/url?sa=i&amp;rct=j&amp;q=&amp;esrc=s&amp;source=images&amp;cd=&amp;ved=2ahUKEwjt8bDihpTkAhUHy4UKHfdnCkgQjRx6BAgBEAQ&amp;url=https%3A%2F%2Fwww.oreilly.com%2Flibrary%2Fview%2Fthe-improvement-guide%2F9780470549032%2Fh2.html&amp;psig=AOvVaw1jtuKvB2rJLdeonCs-wf9F&amp;ust=156647918454020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www.google.com/url?sa=i&amp;rct=j&amp;q=&amp;esrc=s&amp;source=images&amp;cd=&amp;ved=2ahUKEwjt8bDihpTkAhUHy4UKHfdnCkgQjRx6BAgBEAQ&amp;url=https%3A%2F%2Fwww.oreilly.com%2Flibrary%2Fview%2Fthe-improvement-guide%2F9780470549032%2Fh2.html&amp;psig=AOvVaw1jtuKvB2rJLdeonCs-wf9F&amp;ust=156647918454020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www.google.com/url?sa=i&amp;rct=j&amp;q=&amp;esrc=s&amp;source=images&amp;cd=&amp;ved=2ahUKEwjt8bDihpTkAhUHy4UKHfdnCkgQjRx6BAgBEAQ&amp;url=https%3A%2F%2Fwww.oreilly.com%2Flibrary%2Fview%2Fthe-improvement-guide%2F9780470549032%2Fh2.html&amp;psig=AOvVaw1jtuKvB2rJLdeonCs-wf9F&amp;ust=156647918454020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42933" y="2223434"/>
            <a:ext cx="7044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/>
              <a:t>Quality Academy Presentation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osey sock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420" y="1694067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DSA+Posey+socks+1_Page_1.png"/>
          <p:cNvPicPr>
            <a:picLocks noChangeAspect="1" noChangeArrowheads="1"/>
          </p:cNvPicPr>
          <p:nvPr/>
        </p:nvPicPr>
        <p:blipFill>
          <a:blip r:embed="rId2"/>
          <a:srcRect b="7432"/>
          <a:stretch>
            <a:fillRect/>
          </a:stretch>
        </p:blipFill>
        <p:spPr bwMode="auto">
          <a:xfrm>
            <a:off x="1" y="0"/>
            <a:ext cx="9114990" cy="596818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1547" y="1647930"/>
            <a:ext cx="8551148" cy="43107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DSA+Posey+socks+1_Page_1.png"/>
          <p:cNvPicPr>
            <a:picLocks noChangeAspect="1" noChangeArrowheads="1"/>
          </p:cNvPicPr>
          <p:nvPr/>
        </p:nvPicPr>
        <p:blipFill>
          <a:blip r:embed="rId2"/>
          <a:srcRect b="7432"/>
          <a:stretch>
            <a:fillRect/>
          </a:stretch>
        </p:blipFill>
        <p:spPr bwMode="auto">
          <a:xfrm>
            <a:off x="1" y="0"/>
            <a:ext cx="9114990" cy="596818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1547" y="2467897"/>
            <a:ext cx="8551148" cy="34907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DSA+Posey+socks+1_Page_1.png"/>
          <p:cNvPicPr>
            <a:picLocks noChangeAspect="1" noChangeArrowheads="1"/>
          </p:cNvPicPr>
          <p:nvPr/>
        </p:nvPicPr>
        <p:blipFill>
          <a:blip r:embed="rId2"/>
          <a:srcRect b="7432"/>
          <a:stretch>
            <a:fillRect/>
          </a:stretch>
        </p:blipFill>
        <p:spPr bwMode="auto">
          <a:xfrm>
            <a:off x="1" y="0"/>
            <a:ext cx="9114990" cy="596818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1547" y="3854245"/>
            <a:ext cx="8551148" cy="21044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DSA+Posey+socks+1_Page_1.png"/>
          <p:cNvPicPr>
            <a:picLocks noChangeAspect="1" noChangeArrowheads="1"/>
          </p:cNvPicPr>
          <p:nvPr/>
        </p:nvPicPr>
        <p:blipFill>
          <a:blip r:embed="rId2"/>
          <a:srcRect b="7432"/>
          <a:stretch>
            <a:fillRect/>
          </a:stretch>
        </p:blipFill>
        <p:spPr bwMode="auto">
          <a:xfrm>
            <a:off x="1" y="0"/>
            <a:ext cx="9114990" cy="596818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1547" y="4984955"/>
            <a:ext cx="8551148" cy="9737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DSA+Posey+socks+1_Page_1.png"/>
          <p:cNvPicPr>
            <a:picLocks noChangeAspect="1" noChangeArrowheads="1"/>
          </p:cNvPicPr>
          <p:nvPr/>
        </p:nvPicPr>
        <p:blipFill>
          <a:blip r:embed="rId2"/>
          <a:srcRect b="7432"/>
          <a:stretch>
            <a:fillRect/>
          </a:stretch>
        </p:blipFill>
        <p:spPr bwMode="auto">
          <a:xfrm>
            <a:off x="1" y="0"/>
            <a:ext cx="9114990" cy="5968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 descr="PDSA+Posey+socks+1_Page_2.png"/>
          <p:cNvPicPr>
            <a:picLocks noChangeAspect="1" noChangeArrowheads="1"/>
          </p:cNvPicPr>
          <p:nvPr/>
        </p:nvPicPr>
        <p:blipFill>
          <a:blip r:embed="rId2"/>
          <a:srcRect b="45568"/>
          <a:stretch>
            <a:fillRect/>
          </a:stretch>
        </p:blipFill>
        <p:spPr bwMode="auto">
          <a:xfrm>
            <a:off x="150292" y="2227194"/>
            <a:ext cx="8797061" cy="3387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4F5DC-0AE2-674D-952C-ECF8AF92C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308785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snow_joh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031" y="1177925"/>
            <a:ext cx="3309937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35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model for improvemen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7098" y="1695813"/>
            <a:ext cx="2872760" cy="35136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4142" y="1848464"/>
            <a:ext cx="2458065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What is our theory?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6944" y="2286001"/>
            <a:ext cx="3279058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What does our theory predict?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72928" y="2684207"/>
            <a:ext cx="4468762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What experiment will test this prediction?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model for improvemen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7098" y="1764637"/>
            <a:ext cx="2872760" cy="35136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0825" y="1848464"/>
            <a:ext cx="7718322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Humans catch cholera from microscopic ‘germs’ in contaminated water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619" y="2286001"/>
            <a:ext cx="8514735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Changing the water supply in a cholera outbreak will reduce the spread of cholera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625" y="2684207"/>
            <a:ext cx="8632723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Disable a communal water pump in a street experiencing a severe cholera outbreak and monitor the number of new cases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7" descr="snow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200150"/>
            <a:ext cx="4198937" cy="48371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5366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John_Snow_memorial_and_pu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1778000"/>
            <a:ext cx="3251200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476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fr-snowcholer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606550"/>
            <a:ext cx="772160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831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model for improvemen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5924" y="1479503"/>
            <a:ext cx="2872760" cy="3513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P</a:t>
            </a:r>
            <a:r>
              <a:rPr lang="en-GB" dirty="0"/>
              <a:t>lan-</a:t>
            </a:r>
            <a:r>
              <a:rPr lang="en-GB" dirty="0">
                <a:solidFill>
                  <a:srgbClr val="FF0000"/>
                </a:solidFill>
              </a:rPr>
              <a:t>D</a:t>
            </a:r>
            <a:r>
              <a:rPr lang="en-GB" dirty="0"/>
              <a:t>o-</a:t>
            </a:r>
            <a:r>
              <a:rPr lang="en-GB" dirty="0">
                <a:solidFill>
                  <a:srgbClr val="FF0000"/>
                </a:solidFill>
              </a:rPr>
              <a:t>S</a:t>
            </a:r>
            <a:r>
              <a:rPr lang="en-GB" dirty="0"/>
              <a:t>tudy-</a:t>
            </a:r>
            <a:r>
              <a:rPr lang="en-GB" dirty="0">
                <a:solidFill>
                  <a:srgbClr val="FF0000"/>
                </a:solidFill>
              </a:rPr>
              <a:t>A</a:t>
            </a:r>
            <a:r>
              <a:rPr lang="en-GB" dirty="0"/>
              <a:t>ct Cycles</a:t>
            </a:r>
          </a:p>
        </p:txBody>
      </p:sp>
      <p:pic>
        <p:nvPicPr>
          <p:cNvPr id="19458" name="Picture 2" descr="PDSA 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8783" y="1867127"/>
            <a:ext cx="4835217" cy="32299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137651" y="2182762"/>
            <a:ext cx="53831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400" b="1" dirty="0"/>
              <a:t>Plan: </a:t>
            </a:r>
            <a:r>
              <a:rPr lang="en-GB" sz="1400" dirty="0"/>
              <a:t>A plan of what is to be tested including questions to be answered, predictions and answers to the questions and a plan for collection of data to answer the questions</a:t>
            </a:r>
          </a:p>
          <a:p>
            <a:pPr lvl="1"/>
            <a:endParaRPr lang="en-GB" sz="1400" dirty="0"/>
          </a:p>
          <a:p>
            <a:pPr lvl="1"/>
            <a:r>
              <a:rPr lang="en-GB" sz="1400" b="1" dirty="0"/>
              <a:t>Do: </a:t>
            </a:r>
            <a:r>
              <a:rPr lang="en-GB" sz="1400" dirty="0"/>
              <a:t>Carry out the test of change according to the plan, recording observations including unexpected outcomes/observations</a:t>
            </a:r>
          </a:p>
          <a:p>
            <a:pPr lvl="1"/>
            <a:endParaRPr lang="en-GB" sz="1400" dirty="0"/>
          </a:p>
          <a:p>
            <a:pPr lvl="1"/>
            <a:r>
              <a:rPr lang="en-GB" sz="1400" b="1" dirty="0"/>
              <a:t>Study: </a:t>
            </a:r>
            <a:r>
              <a:rPr lang="en-GB" sz="1400" dirty="0"/>
              <a:t>A comparison of the data against the predictions made in the plan and study the results</a:t>
            </a:r>
          </a:p>
          <a:p>
            <a:pPr lvl="1"/>
            <a:endParaRPr lang="en-GB" sz="1400" b="1" dirty="0"/>
          </a:p>
          <a:p>
            <a:pPr lvl="1"/>
            <a:r>
              <a:rPr lang="en-GB" sz="1400" b="1" dirty="0"/>
              <a:t>Act: </a:t>
            </a:r>
            <a:r>
              <a:rPr lang="en-GB" sz="1400" dirty="0"/>
              <a:t>Make a decision about the next course of action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12167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6667</TotalTime>
  <Words>174</Words>
  <Application>Microsoft Macintosh PowerPoint</Application>
  <PresentationFormat>On-screen Show (4:3)</PresentationFormat>
  <Paragraphs>20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Plan-Do-Study-Act Cycles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</vt:lpstr>
    </vt:vector>
  </TitlesOfParts>
  <Company>NHS Lothian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NHSLAdmin</dc:creator>
  <cp:lastModifiedBy>Simon Watson</cp:lastModifiedBy>
  <cp:revision>165</cp:revision>
  <dcterms:created xsi:type="dcterms:W3CDTF">2013-01-11T09:21:09Z</dcterms:created>
  <dcterms:modified xsi:type="dcterms:W3CDTF">2019-08-21T21:49:45Z</dcterms:modified>
</cp:coreProperties>
</file>