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22" r:id="rId2"/>
    <p:sldId id="323" r:id="rId3"/>
    <p:sldId id="324" r:id="rId4"/>
    <p:sldId id="325" r:id="rId5"/>
    <p:sldId id="326" r:id="rId6"/>
    <p:sldId id="335" r:id="rId7"/>
    <p:sldId id="327" r:id="rId8"/>
    <p:sldId id="328" r:id="rId9"/>
    <p:sldId id="329" r:id="rId10"/>
    <p:sldId id="330" r:id="rId11"/>
    <p:sldId id="331" r:id="rId12"/>
    <p:sldId id="332" r:id="rId13"/>
    <p:sldId id="333" r:id="rId14"/>
    <p:sldId id="334" r:id="rId15"/>
    <p:sldId id="311" r:id="rId16"/>
    <p:sldId id="312" r:id="rId17"/>
    <p:sldId id="313" r:id="rId18"/>
    <p:sldId id="314" r:id="rId19"/>
    <p:sldId id="315" r:id="rId20"/>
    <p:sldId id="316" r:id="rId21"/>
    <p:sldId id="317" r:id="rId22"/>
    <p:sldId id="318" r:id="rId23"/>
    <p:sldId id="319" r:id="rId24"/>
    <p:sldId id="32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73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rie-app1\shared\Clinical%20Audit\Julia\ScIL%20Project\poster\ca%20jan%2016_jul%2016%20excl%20itu%20etc%20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wav-amor\shared\CQMS\Clinical%20Programmes\HR%20&amp;%20OD\Data\Copy%20of%20Bully%20%20Harassment%202016-18%20ricky.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wav-amor\shared\CQMS\Clinical%20Programmes\HR%20&amp;%20OD\Process%20Map%20Pareto.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wav-amor\shared\CQMS\Clinical%20Programmes\HR%20&amp;%20OD\Process%20Map%20Paret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800" b="1" i="0" u="none" strike="noStrike" baseline="0"/>
              <a:t>Pareto of Cardiac Arrest between 1/1/2016 and 31/07/2016 </a:t>
            </a:r>
            <a:endParaRPr lang="en-GB" sz="1200" baseline="0"/>
          </a:p>
        </c:rich>
      </c:tx>
      <c:layout/>
      <c:overlay val="0"/>
    </c:title>
    <c:autoTitleDeleted val="0"/>
    <c:plotArea>
      <c:layout/>
      <c:barChart>
        <c:barDir val="col"/>
        <c:grouping val="clustered"/>
        <c:varyColors val="0"/>
        <c:ser>
          <c:idx val="0"/>
          <c:order val="0"/>
          <c:tx>
            <c:strRef>
              <c:f>rie!$B$1</c:f>
              <c:strCache>
                <c:ptCount val="1"/>
                <c:pt idx="0">
                  <c:v>Number of CA</c:v>
                </c:pt>
              </c:strCache>
            </c:strRef>
          </c:tx>
          <c:invertIfNegative val="0"/>
          <c:cat>
            <c:strRef>
              <c:f>rie!$A$2:$A$26</c:f>
              <c:strCache>
                <c:ptCount val="25"/>
                <c:pt idx="0">
                  <c:v>Ward A</c:v>
                </c:pt>
                <c:pt idx="1">
                  <c:v>Ward B</c:v>
                </c:pt>
                <c:pt idx="2">
                  <c:v>Project Ward</c:v>
                </c:pt>
                <c:pt idx="3">
                  <c:v>Ward D</c:v>
                </c:pt>
                <c:pt idx="4">
                  <c:v>Ward E</c:v>
                </c:pt>
                <c:pt idx="5">
                  <c:v>Ward F</c:v>
                </c:pt>
                <c:pt idx="6">
                  <c:v>Ward G</c:v>
                </c:pt>
                <c:pt idx="7">
                  <c:v>Ward H</c:v>
                </c:pt>
                <c:pt idx="8">
                  <c:v>Ward I</c:v>
                </c:pt>
                <c:pt idx="9">
                  <c:v>Ward J</c:v>
                </c:pt>
                <c:pt idx="10">
                  <c:v>Ward K</c:v>
                </c:pt>
                <c:pt idx="11">
                  <c:v>Ward L</c:v>
                </c:pt>
                <c:pt idx="12">
                  <c:v>Ward M</c:v>
                </c:pt>
                <c:pt idx="13">
                  <c:v>Ward N</c:v>
                </c:pt>
                <c:pt idx="14">
                  <c:v>Ward O</c:v>
                </c:pt>
                <c:pt idx="15">
                  <c:v>Ward P</c:v>
                </c:pt>
                <c:pt idx="16">
                  <c:v>Ward Q</c:v>
                </c:pt>
                <c:pt idx="17">
                  <c:v>Ward R</c:v>
                </c:pt>
                <c:pt idx="18">
                  <c:v>Ward S</c:v>
                </c:pt>
                <c:pt idx="19">
                  <c:v>Ward T</c:v>
                </c:pt>
                <c:pt idx="20">
                  <c:v>Ward U</c:v>
                </c:pt>
                <c:pt idx="21">
                  <c:v>Ward V</c:v>
                </c:pt>
                <c:pt idx="22">
                  <c:v>Ward W</c:v>
                </c:pt>
                <c:pt idx="23">
                  <c:v>Ward X</c:v>
                </c:pt>
                <c:pt idx="24">
                  <c:v>Ward Z</c:v>
                </c:pt>
              </c:strCache>
            </c:strRef>
          </c:cat>
          <c:val>
            <c:numRef>
              <c:f>rie!$B$2:$B$26</c:f>
              <c:numCache>
                <c:formatCode>General</c:formatCode>
                <c:ptCount val="25"/>
                <c:pt idx="0">
                  <c:v>12</c:v>
                </c:pt>
                <c:pt idx="1">
                  <c:v>11</c:v>
                </c:pt>
                <c:pt idx="2">
                  <c:v>8</c:v>
                </c:pt>
                <c:pt idx="3">
                  <c:v>5</c:v>
                </c:pt>
                <c:pt idx="4">
                  <c:v>4</c:v>
                </c:pt>
                <c:pt idx="5">
                  <c:v>4</c:v>
                </c:pt>
                <c:pt idx="6">
                  <c:v>3</c:v>
                </c:pt>
                <c:pt idx="7">
                  <c:v>3</c:v>
                </c:pt>
                <c:pt idx="8">
                  <c:v>2</c:v>
                </c:pt>
                <c:pt idx="9">
                  <c:v>2</c:v>
                </c:pt>
                <c:pt idx="10">
                  <c:v>2</c:v>
                </c:pt>
                <c:pt idx="11">
                  <c:v>2</c:v>
                </c:pt>
                <c:pt idx="12">
                  <c:v>2</c:v>
                </c:pt>
                <c:pt idx="13">
                  <c:v>1</c:v>
                </c:pt>
                <c:pt idx="14">
                  <c:v>1</c:v>
                </c:pt>
                <c:pt idx="15">
                  <c:v>1</c:v>
                </c:pt>
                <c:pt idx="16">
                  <c:v>1</c:v>
                </c:pt>
                <c:pt idx="17">
                  <c:v>1</c:v>
                </c:pt>
                <c:pt idx="18">
                  <c:v>1</c:v>
                </c:pt>
                <c:pt idx="19">
                  <c:v>1</c:v>
                </c:pt>
                <c:pt idx="20">
                  <c:v>1</c:v>
                </c:pt>
                <c:pt idx="21">
                  <c:v>1</c:v>
                </c:pt>
                <c:pt idx="22">
                  <c:v>1</c:v>
                </c:pt>
                <c:pt idx="23">
                  <c:v>1</c:v>
                </c:pt>
                <c:pt idx="24">
                  <c:v>1</c:v>
                </c:pt>
              </c:numCache>
            </c:numRef>
          </c:val>
          <c:extLst>
            <c:ext xmlns:c16="http://schemas.microsoft.com/office/drawing/2014/chart" uri="{C3380CC4-5D6E-409C-BE32-E72D297353CC}">
              <c16:uniqueId val="{00000000-44D4-4699-A148-81C5F63CEE73}"/>
            </c:ext>
          </c:extLst>
        </c:ser>
        <c:dLbls>
          <c:showLegendKey val="0"/>
          <c:showVal val="0"/>
          <c:showCatName val="0"/>
          <c:showSerName val="0"/>
          <c:showPercent val="0"/>
          <c:showBubbleSize val="0"/>
        </c:dLbls>
        <c:gapWidth val="150"/>
        <c:axId val="53221248"/>
        <c:axId val="53222784"/>
      </c:barChart>
      <c:lineChart>
        <c:grouping val="standard"/>
        <c:varyColors val="0"/>
        <c:ser>
          <c:idx val="1"/>
          <c:order val="1"/>
          <c:tx>
            <c:strRef>
              <c:f>rie!$D$1</c:f>
              <c:strCache>
                <c:ptCount val="1"/>
                <c:pt idx="0">
                  <c:v>Cumulative %</c:v>
                </c:pt>
              </c:strCache>
            </c:strRef>
          </c:tx>
          <c:marker>
            <c:symbol val="none"/>
          </c:marker>
          <c:cat>
            <c:strRef>
              <c:f>rie!$A$2:$A$26</c:f>
              <c:strCache>
                <c:ptCount val="25"/>
                <c:pt idx="0">
                  <c:v>Ward A</c:v>
                </c:pt>
                <c:pt idx="1">
                  <c:v>Ward B</c:v>
                </c:pt>
                <c:pt idx="2">
                  <c:v>Project Ward</c:v>
                </c:pt>
                <c:pt idx="3">
                  <c:v>Ward D</c:v>
                </c:pt>
                <c:pt idx="4">
                  <c:v>Ward E</c:v>
                </c:pt>
                <c:pt idx="5">
                  <c:v>Ward F</c:v>
                </c:pt>
                <c:pt idx="6">
                  <c:v>Ward G</c:v>
                </c:pt>
                <c:pt idx="7">
                  <c:v>Ward H</c:v>
                </c:pt>
                <c:pt idx="8">
                  <c:v>Ward I</c:v>
                </c:pt>
                <c:pt idx="9">
                  <c:v>Ward J</c:v>
                </c:pt>
                <c:pt idx="10">
                  <c:v>Ward K</c:v>
                </c:pt>
                <c:pt idx="11">
                  <c:v>Ward L</c:v>
                </c:pt>
                <c:pt idx="12">
                  <c:v>Ward M</c:v>
                </c:pt>
                <c:pt idx="13">
                  <c:v>Ward N</c:v>
                </c:pt>
                <c:pt idx="14">
                  <c:v>Ward O</c:v>
                </c:pt>
                <c:pt idx="15">
                  <c:v>Ward P</c:v>
                </c:pt>
                <c:pt idx="16">
                  <c:v>Ward Q</c:v>
                </c:pt>
                <c:pt idx="17">
                  <c:v>Ward R</c:v>
                </c:pt>
                <c:pt idx="18">
                  <c:v>Ward S</c:v>
                </c:pt>
                <c:pt idx="19">
                  <c:v>Ward T</c:v>
                </c:pt>
                <c:pt idx="20">
                  <c:v>Ward U</c:v>
                </c:pt>
                <c:pt idx="21">
                  <c:v>Ward V</c:v>
                </c:pt>
                <c:pt idx="22">
                  <c:v>Ward W</c:v>
                </c:pt>
                <c:pt idx="23">
                  <c:v>Ward X</c:v>
                </c:pt>
                <c:pt idx="24">
                  <c:v>Ward Z</c:v>
                </c:pt>
              </c:strCache>
            </c:strRef>
          </c:cat>
          <c:val>
            <c:numRef>
              <c:f>rie!$D$2:$D$26</c:f>
              <c:numCache>
                <c:formatCode>0</c:formatCode>
                <c:ptCount val="25"/>
                <c:pt idx="0">
                  <c:v>16.666666666666664</c:v>
                </c:pt>
                <c:pt idx="1">
                  <c:v>31.944444444444443</c:v>
                </c:pt>
                <c:pt idx="2">
                  <c:v>43.055555555555557</c:v>
                </c:pt>
                <c:pt idx="3">
                  <c:v>50</c:v>
                </c:pt>
                <c:pt idx="4">
                  <c:v>55.555555555555557</c:v>
                </c:pt>
                <c:pt idx="5">
                  <c:v>61.111111111111114</c:v>
                </c:pt>
                <c:pt idx="6">
                  <c:v>65.277777777777686</c:v>
                </c:pt>
                <c:pt idx="7">
                  <c:v>69.444444444444542</c:v>
                </c:pt>
                <c:pt idx="8">
                  <c:v>72.222222222222214</c:v>
                </c:pt>
                <c:pt idx="9">
                  <c:v>75</c:v>
                </c:pt>
                <c:pt idx="10">
                  <c:v>77.777777777777686</c:v>
                </c:pt>
                <c:pt idx="11">
                  <c:v>80.555555555555458</c:v>
                </c:pt>
                <c:pt idx="12">
                  <c:v>83.333333333333258</c:v>
                </c:pt>
                <c:pt idx="13">
                  <c:v>84.722222222222214</c:v>
                </c:pt>
                <c:pt idx="14">
                  <c:v>86.111111111111114</c:v>
                </c:pt>
                <c:pt idx="15">
                  <c:v>87.5</c:v>
                </c:pt>
                <c:pt idx="16">
                  <c:v>88.888888888888687</c:v>
                </c:pt>
                <c:pt idx="17">
                  <c:v>90.277777777777686</c:v>
                </c:pt>
                <c:pt idx="18">
                  <c:v>91.666666666666657</c:v>
                </c:pt>
                <c:pt idx="19">
                  <c:v>93.055555555555458</c:v>
                </c:pt>
                <c:pt idx="20">
                  <c:v>94.444444444444542</c:v>
                </c:pt>
                <c:pt idx="21">
                  <c:v>95.833333333333258</c:v>
                </c:pt>
                <c:pt idx="22">
                  <c:v>97.222222222222214</c:v>
                </c:pt>
                <c:pt idx="23">
                  <c:v>98.611111111111114</c:v>
                </c:pt>
                <c:pt idx="24">
                  <c:v>100</c:v>
                </c:pt>
              </c:numCache>
            </c:numRef>
          </c:val>
          <c:smooth val="0"/>
          <c:extLst>
            <c:ext xmlns:c16="http://schemas.microsoft.com/office/drawing/2014/chart" uri="{C3380CC4-5D6E-409C-BE32-E72D297353CC}">
              <c16:uniqueId val="{00000001-44D4-4699-A148-81C5F63CEE73}"/>
            </c:ext>
          </c:extLst>
        </c:ser>
        <c:dLbls>
          <c:showLegendKey val="0"/>
          <c:showVal val="0"/>
          <c:showCatName val="0"/>
          <c:showSerName val="0"/>
          <c:showPercent val="0"/>
          <c:showBubbleSize val="0"/>
        </c:dLbls>
        <c:marker val="1"/>
        <c:smooth val="0"/>
        <c:axId val="53239168"/>
        <c:axId val="53237248"/>
      </c:lineChart>
      <c:catAx>
        <c:axId val="53221248"/>
        <c:scaling>
          <c:orientation val="minMax"/>
        </c:scaling>
        <c:delete val="0"/>
        <c:axPos val="b"/>
        <c:numFmt formatCode="General" sourceLinked="0"/>
        <c:majorTickMark val="out"/>
        <c:minorTickMark val="none"/>
        <c:tickLblPos val="nextTo"/>
        <c:txPr>
          <a:bodyPr rot="-5400000" vert="horz"/>
          <a:lstStyle/>
          <a:p>
            <a:pPr>
              <a:defRPr/>
            </a:pPr>
            <a:endParaRPr lang="en-US"/>
          </a:p>
        </c:txPr>
        <c:crossAx val="53222784"/>
        <c:crosses val="autoZero"/>
        <c:auto val="1"/>
        <c:lblAlgn val="ctr"/>
        <c:lblOffset val="100"/>
        <c:noMultiLvlLbl val="0"/>
      </c:catAx>
      <c:valAx>
        <c:axId val="53222784"/>
        <c:scaling>
          <c:orientation val="minMax"/>
          <c:max val="20"/>
        </c:scaling>
        <c:delete val="0"/>
        <c:axPos val="l"/>
        <c:majorGridlines/>
        <c:title>
          <c:tx>
            <c:rich>
              <a:bodyPr rot="-5400000" vert="horz"/>
              <a:lstStyle/>
              <a:p>
                <a:pPr>
                  <a:defRPr/>
                </a:pPr>
                <a:r>
                  <a:rPr lang="en-US"/>
                  <a:t>Number of CA</a:t>
                </a:r>
              </a:p>
            </c:rich>
          </c:tx>
          <c:layout/>
          <c:overlay val="0"/>
        </c:title>
        <c:numFmt formatCode="General" sourceLinked="1"/>
        <c:majorTickMark val="out"/>
        <c:minorTickMark val="none"/>
        <c:tickLblPos val="nextTo"/>
        <c:crossAx val="53221248"/>
        <c:crosses val="autoZero"/>
        <c:crossBetween val="between"/>
      </c:valAx>
      <c:valAx>
        <c:axId val="53237248"/>
        <c:scaling>
          <c:orientation val="minMax"/>
          <c:max val="100"/>
        </c:scaling>
        <c:delete val="0"/>
        <c:axPos val="r"/>
        <c:title>
          <c:tx>
            <c:rich>
              <a:bodyPr rot="-5400000" vert="horz"/>
              <a:lstStyle/>
              <a:p>
                <a:pPr>
                  <a:defRPr/>
                </a:pPr>
                <a:r>
                  <a:rPr lang="en-US"/>
                  <a:t>Cumulative %</a:t>
                </a:r>
              </a:p>
            </c:rich>
          </c:tx>
          <c:layout/>
          <c:overlay val="0"/>
        </c:title>
        <c:numFmt formatCode="0" sourceLinked="1"/>
        <c:majorTickMark val="out"/>
        <c:minorTickMark val="none"/>
        <c:tickLblPos val="nextTo"/>
        <c:crossAx val="53239168"/>
        <c:crosses val="max"/>
        <c:crossBetween val="between"/>
      </c:valAx>
      <c:catAx>
        <c:axId val="53239168"/>
        <c:scaling>
          <c:orientation val="minMax"/>
        </c:scaling>
        <c:delete val="1"/>
        <c:axPos val="b"/>
        <c:numFmt formatCode="General" sourceLinked="1"/>
        <c:majorTickMark val="out"/>
        <c:minorTickMark val="none"/>
        <c:tickLblPos val="none"/>
        <c:crossAx val="53237248"/>
        <c:crosses val="autoZero"/>
        <c:auto val="1"/>
        <c:lblAlgn val="ctr"/>
        <c:lblOffset val="100"/>
        <c:noMultiLvlLbl val="0"/>
      </c:catAx>
    </c:plotArea>
    <c:legend>
      <c:legendPos val="b"/>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'17-18 Pareto'!$B$1</c:f>
              <c:strCache>
                <c:ptCount val="1"/>
                <c:pt idx="0">
                  <c:v>Total</c:v>
                </c:pt>
              </c:strCache>
            </c:strRef>
          </c:tx>
          <c:invertIfNegative val="0"/>
          <c:cat>
            <c:strRef>
              <c:f>'17-18 Pareto'!$A$2:$A$6</c:f>
              <c:strCache>
                <c:ptCount val="5"/>
                <c:pt idx="0">
                  <c:v>No Action</c:v>
                </c:pt>
                <c:pt idx="1">
                  <c:v>Facilitated Discission</c:v>
                </c:pt>
                <c:pt idx="2">
                  <c:v>Disciplinary Action</c:v>
                </c:pt>
                <c:pt idx="3">
                  <c:v>No formal action, informal capability management</c:v>
                </c:pt>
                <c:pt idx="4">
                  <c:v>Resolved</c:v>
                </c:pt>
              </c:strCache>
            </c:strRef>
          </c:cat>
          <c:val>
            <c:numRef>
              <c:f>'17-18 Pareto'!$B$2:$B$6</c:f>
              <c:numCache>
                <c:formatCode>General</c:formatCode>
                <c:ptCount val="5"/>
                <c:pt idx="0">
                  <c:v>11</c:v>
                </c:pt>
                <c:pt idx="1">
                  <c:v>8</c:v>
                </c:pt>
                <c:pt idx="2">
                  <c:v>7</c:v>
                </c:pt>
                <c:pt idx="3">
                  <c:v>5</c:v>
                </c:pt>
                <c:pt idx="4">
                  <c:v>1</c:v>
                </c:pt>
              </c:numCache>
            </c:numRef>
          </c:val>
          <c:extLst>
            <c:ext xmlns:c16="http://schemas.microsoft.com/office/drawing/2014/chart" uri="{C3380CC4-5D6E-409C-BE32-E72D297353CC}">
              <c16:uniqueId val="{00000000-4F01-45E4-A3D6-4516FA57516C}"/>
            </c:ext>
          </c:extLst>
        </c:ser>
        <c:dLbls>
          <c:showLegendKey val="0"/>
          <c:showVal val="0"/>
          <c:showCatName val="0"/>
          <c:showSerName val="0"/>
          <c:showPercent val="0"/>
          <c:showBubbleSize val="0"/>
        </c:dLbls>
        <c:gapWidth val="150"/>
        <c:axId val="71137152"/>
        <c:axId val="71138688"/>
      </c:barChart>
      <c:lineChart>
        <c:grouping val="standard"/>
        <c:varyColors val="0"/>
        <c:ser>
          <c:idx val="1"/>
          <c:order val="1"/>
          <c:tx>
            <c:strRef>
              <c:f>'17-18 Pareto'!$D$1</c:f>
              <c:strCache>
                <c:ptCount val="1"/>
                <c:pt idx="0">
                  <c:v>Cum %</c:v>
                </c:pt>
              </c:strCache>
            </c:strRef>
          </c:tx>
          <c:cat>
            <c:strRef>
              <c:f>'17-18 Pareto'!$A$2:$A$6</c:f>
              <c:strCache>
                <c:ptCount val="5"/>
                <c:pt idx="0">
                  <c:v>No Action</c:v>
                </c:pt>
                <c:pt idx="1">
                  <c:v>Facilitated Discission</c:v>
                </c:pt>
                <c:pt idx="2">
                  <c:v>Disciplinary Action</c:v>
                </c:pt>
                <c:pt idx="3">
                  <c:v>No formal action, informal capability management</c:v>
                </c:pt>
                <c:pt idx="4">
                  <c:v>Resolved</c:v>
                </c:pt>
              </c:strCache>
            </c:strRef>
          </c:cat>
          <c:val>
            <c:numRef>
              <c:f>'17-18 Pareto'!$D$2:$D$6</c:f>
              <c:numCache>
                <c:formatCode>0</c:formatCode>
                <c:ptCount val="5"/>
                <c:pt idx="0">
                  <c:v>34.375</c:v>
                </c:pt>
                <c:pt idx="1">
                  <c:v>59.375</c:v>
                </c:pt>
                <c:pt idx="2">
                  <c:v>81.25</c:v>
                </c:pt>
                <c:pt idx="3">
                  <c:v>96.875</c:v>
                </c:pt>
                <c:pt idx="4">
                  <c:v>100</c:v>
                </c:pt>
              </c:numCache>
            </c:numRef>
          </c:val>
          <c:smooth val="0"/>
          <c:extLst>
            <c:ext xmlns:c16="http://schemas.microsoft.com/office/drawing/2014/chart" uri="{C3380CC4-5D6E-409C-BE32-E72D297353CC}">
              <c16:uniqueId val="{00000001-4F01-45E4-A3D6-4516FA57516C}"/>
            </c:ext>
          </c:extLst>
        </c:ser>
        <c:dLbls>
          <c:showLegendKey val="0"/>
          <c:showVal val="0"/>
          <c:showCatName val="0"/>
          <c:showSerName val="0"/>
          <c:showPercent val="0"/>
          <c:showBubbleSize val="0"/>
        </c:dLbls>
        <c:marker val="1"/>
        <c:smooth val="0"/>
        <c:axId val="71154304"/>
        <c:axId val="71152768"/>
      </c:lineChart>
      <c:catAx>
        <c:axId val="71137152"/>
        <c:scaling>
          <c:orientation val="minMax"/>
        </c:scaling>
        <c:delete val="0"/>
        <c:axPos val="b"/>
        <c:numFmt formatCode="General" sourceLinked="0"/>
        <c:majorTickMark val="out"/>
        <c:minorTickMark val="none"/>
        <c:tickLblPos val="nextTo"/>
        <c:crossAx val="71138688"/>
        <c:crosses val="autoZero"/>
        <c:auto val="1"/>
        <c:lblAlgn val="ctr"/>
        <c:lblOffset val="100"/>
        <c:noMultiLvlLbl val="0"/>
      </c:catAx>
      <c:valAx>
        <c:axId val="71138688"/>
        <c:scaling>
          <c:orientation val="minMax"/>
        </c:scaling>
        <c:delete val="0"/>
        <c:axPos val="l"/>
        <c:majorGridlines/>
        <c:numFmt formatCode="General" sourceLinked="1"/>
        <c:majorTickMark val="out"/>
        <c:minorTickMark val="none"/>
        <c:tickLblPos val="nextTo"/>
        <c:crossAx val="71137152"/>
        <c:crosses val="autoZero"/>
        <c:crossBetween val="between"/>
      </c:valAx>
      <c:valAx>
        <c:axId val="71152768"/>
        <c:scaling>
          <c:orientation val="minMax"/>
          <c:max val="100"/>
        </c:scaling>
        <c:delete val="0"/>
        <c:axPos val="r"/>
        <c:numFmt formatCode="0" sourceLinked="1"/>
        <c:majorTickMark val="out"/>
        <c:minorTickMark val="none"/>
        <c:tickLblPos val="nextTo"/>
        <c:crossAx val="71154304"/>
        <c:crosses val="max"/>
        <c:crossBetween val="between"/>
      </c:valAx>
      <c:catAx>
        <c:axId val="71154304"/>
        <c:scaling>
          <c:orientation val="minMax"/>
        </c:scaling>
        <c:delete val="1"/>
        <c:axPos val="b"/>
        <c:numFmt formatCode="General" sourceLinked="1"/>
        <c:majorTickMark val="out"/>
        <c:minorTickMark val="none"/>
        <c:tickLblPos val="none"/>
        <c:crossAx val="71152768"/>
        <c:crosses val="autoZero"/>
        <c:auto val="1"/>
        <c:lblAlgn val="ctr"/>
        <c:lblOffset val="100"/>
        <c:noMultiLvlLbl val="0"/>
      </c:cat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'Pareto By Time Delays'!$B$1</c:f>
              <c:strCache>
                <c:ptCount val="1"/>
                <c:pt idx="0">
                  <c:v>Count</c:v>
                </c:pt>
              </c:strCache>
            </c:strRef>
          </c:tx>
          <c:invertIfNegative val="0"/>
          <c:cat>
            <c:strRef>
              <c:f>'Pareto By Time Delays'!$A$2:$A$9</c:f>
              <c:strCache>
                <c:ptCount val="8"/>
                <c:pt idx="0">
                  <c:v>Waiting for response manager</c:v>
                </c:pt>
                <c:pt idx="1">
                  <c:v>Waiting for conclusion of other case</c:v>
                </c:pt>
                <c:pt idx="2">
                  <c:v>Awaiting OMS appointment</c:v>
                </c:pt>
                <c:pt idx="3">
                  <c:v>Waiting on ERP</c:v>
                </c:pt>
                <c:pt idx="4">
                  <c:v>Sick Leave</c:v>
                </c:pt>
                <c:pt idx="5">
                  <c:v>Employee on AL</c:v>
                </c:pt>
                <c:pt idx="6">
                  <c:v>Staff Side availability</c:v>
                </c:pt>
                <c:pt idx="7">
                  <c:v>Diary availability</c:v>
                </c:pt>
              </c:strCache>
            </c:strRef>
          </c:cat>
          <c:val>
            <c:numRef>
              <c:f>'Pareto By Time Delays'!$B$2:$B$9</c:f>
            </c:numRef>
          </c:val>
          <c:extLst>
            <c:ext xmlns:c16="http://schemas.microsoft.com/office/drawing/2014/chart" uri="{C3380CC4-5D6E-409C-BE32-E72D297353CC}">
              <c16:uniqueId val="{00000000-C098-4042-9B66-0C98A37D0C19}"/>
            </c:ext>
          </c:extLst>
        </c:ser>
        <c:ser>
          <c:idx val="1"/>
          <c:order val="1"/>
          <c:tx>
            <c:strRef>
              <c:f>'Pareto By Time Delays'!$C$1</c:f>
              <c:strCache>
                <c:ptCount val="1"/>
                <c:pt idx="0">
                  <c:v>Total Time</c:v>
                </c:pt>
              </c:strCache>
            </c:strRef>
          </c:tx>
          <c:invertIfNegative val="0"/>
          <c:cat>
            <c:strRef>
              <c:f>'Pareto By Time Delays'!$A$2:$A$9</c:f>
              <c:strCache>
                <c:ptCount val="8"/>
                <c:pt idx="0">
                  <c:v>Waiting for response manager</c:v>
                </c:pt>
                <c:pt idx="1">
                  <c:v>Waiting for conclusion of other case</c:v>
                </c:pt>
                <c:pt idx="2">
                  <c:v>Awaiting OMS appointment</c:v>
                </c:pt>
                <c:pt idx="3">
                  <c:v>Waiting on ERP</c:v>
                </c:pt>
                <c:pt idx="4">
                  <c:v>Sick Leave</c:v>
                </c:pt>
                <c:pt idx="5">
                  <c:v>Employee on AL</c:v>
                </c:pt>
                <c:pt idx="6">
                  <c:v>Staff Side availability</c:v>
                </c:pt>
                <c:pt idx="7">
                  <c:v>Diary availability</c:v>
                </c:pt>
              </c:strCache>
            </c:strRef>
          </c:cat>
          <c:val>
            <c:numRef>
              <c:f>'Pareto By Time Delays'!$C$2:$C$9</c:f>
              <c:numCache>
                <c:formatCode>General</c:formatCode>
                <c:ptCount val="8"/>
                <c:pt idx="0">
                  <c:v>133</c:v>
                </c:pt>
                <c:pt idx="1">
                  <c:v>100</c:v>
                </c:pt>
                <c:pt idx="2">
                  <c:v>60</c:v>
                </c:pt>
                <c:pt idx="3">
                  <c:v>34</c:v>
                </c:pt>
                <c:pt idx="4">
                  <c:v>25</c:v>
                </c:pt>
                <c:pt idx="5">
                  <c:v>16</c:v>
                </c:pt>
                <c:pt idx="6">
                  <c:v>14</c:v>
                </c:pt>
                <c:pt idx="7">
                  <c:v>12</c:v>
                </c:pt>
              </c:numCache>
            </c:numRef>
          </c:val>
          <c:extLst>
            <c:ext xmlns:c16="http://schemas.microsoft.com/office/drawing/2014/chart" uri="{C3380CC4-5D6E-409C-BE32-E72D297353CC}">
              <c16:uniqueId val="{00000001-C098-4042-9B66-0C98A37D0C19}"/>
            </c:ext>
          </c:extLst>
        </c:ser>
        <c:ser>
          <c:idx val="2"/>
          <c:order val="2"/>
          <c:tx>
            <c:strRef>
              <c:f>'Pareto By Time Delays'!$D$1</c:f>
              <c:strCache>
                <c:ptCount val="1"/>
                <c:pt idx="0">
                  <c:v>Cum Number</c:v>
                </c:pt>
              </c:strCache>
            </c:strRef>
          </c:tx>
          <c:invertIfNegative val="0"/>
          <c:cat>
            <c:strRef>
              <c:f>'Pareto By Time Delays'!$A$2:$A$9</c:f>
              <c:strCache>
                <c:ptCount val="8"/>
                <c:pt idx="0">
                  <c:v>Waiting for response manager</c:v>
                </c:pt>
                <c:pt idx="1">
                  <c:v>Waiting for conclusion of other case</c:v>
                </c:pt>
                <c:pt idx="2">
                  <c:v>Awaiting OMS appointment</c:v>
                </c:pt>
                <c:pt idx="3">
                  <c:v>Waiting on ERP</c:v>
                </c:pt>
                <c:pt idx="4">
                  <c:v>Sick Leave</c:v>
                </c:pt>
                <c:pt idx="5">
                  <c:v>Employee on AL</c:v>
                </c:pt>
                <c:pt idx="6">
                  <c:v>Staff Side availability</c:v>
                </c:pt>
                <c:pt idx="7">
                  <c:v>Diary availability</c:v>
                </c:pt>
              </c:strCache>
            </c:strRef>
          </c:cat>
          <c:val>
            <c:numRef>
              <c:f>'Pareto By Time Delays'!$D$2:$D$9</c:f>
            </c:numRef>
          </c:val>
          <c:extLst>
            <c:ext xmlns:c16="http://schemas.microsoft.com/office/drawing/2014/chart" uri="{C3380CC4-5D6E-409C-BE32-E72D297353CC}">
              <c16:uniqueId val="{00000002-C098-4042-9B66-0C98A37D0C19}"/>
            </c:ext>
          </c:extLst>
        </c:ser>
        <c:dLbls>
          <c:showLegendKey val="0"/>
          <c:showVal val="0"/>
          <c:showCatName val="0"/>
          <c:showSerName val="0"/>
          <c:showPercent val="0"/>
          <c:showBubbleSize val="0"/>
        </c:dLbls>
        <c:gapWidth val="150"/>
        <c:axId val="71498752"/>
        <c:axId val="76279168"/>
      </c:barChart>
      <c:lineChart>
        <c:grouping val="standard"/>
        <c:varyColors val="0"/>
        <c:ser>
          <c:idx val="3"/>
          <c:order val="3"/>
          <c:tx>
            <c:strRef>
              <c:f>'Pareto By Time Delays'!$E$1</c:f>
              <c:strCache>
                <c:ptCount val="1"/>
                <c:pt idx="0">
                  <c:v>Cum %</c:v>
                </c:pt>
              </c:strCache>
            </c:strRef>
          </c:tx>
          <c:cat>
            <c:strRef>
              <c:f>'Pareto By Time Delays'!$A$2:$A$9</c:f>
              <c:strCache>
                <c:ptCount val="8"/>
                <c:pt idx="0">
                  <c:v>Waiting for response manager</c:v>
                </c:pt>
                <c:pt idx="1">
                  <c:v>Waiting for conclusion of other case</c:v>
                </c:pt>
                <c:pt idx="2">
                  <c:v>Awaiting OMS appointment</c:v>
                </c:pt>
                <c:pt idx="3">
                  <c:v>Waiting on ERP</c:v>
                </c:pt>
                <c:pt idx="4">
                  <c:v>Sick Leave</c:v>
                </c:pt>
                <c:pt idx="5">
                  <c:v>Employee on AL</c:v>
                </c:pt>
                <c:pt idx="6">
                  <c:v>Staff Side availability</c:v>
                </c:pt>
                <c:pt idx="7">
                  <c:v>Diary availability</c:v>
                </c:pt>
              </c:strCache>
            </c:strRef>
          </c:cat>
          <c:val>
            <c:numRef>
              <c:f>'Pareto By Time Delays'!$E$2:$E$9</c:f>
              <c:numCache>
                <c:formatCode>#,##0.00</c:formatCode>
                <c:ptCount val="8"/>
                <c:pt idx="0">
                  <c:v>33.756345177664976</c:v>
                </c:pt>
                <c:pt idx="1">
                  <c:v>59.137055837563459</c:v>
                </c:pt>
                <c:pt idx="2">
                  <c:v>74.365482233502533</c:v>
                </c:pt>
                <c:pt idx="3">
                  <c:v>82.994923857868017</c:v>
                </c:pt>
                <c:pt idx="4">
                  <c:v>89.340101522842644</c:v>
                </c:pt>
                <c:pt idx="5">
                  <c:v>93.401015228426402</c:v>
                </c:pt>
                <c:pt idx="6">
                  <c:v>96.954314720812178</c:v>
                </c:pt>
                <c:pt idx="7">
                  <c:v>100</c:v>
                </c:pt>
              </c:numCache>
            </c:numRef>
          </c:val>
          <c:smooth val="0"/>
          <c:extLst>
            <c:ext xmlns:c16="http://schemas.microsoft.com/office/drawing/2014/chart" uri="{C3380CC4-5D6E-409C-BE32-E72D297353CC}">
              <c16:uniqueId val="{00000003-C098-4042-9B66-0C98A37D0C19}"/>
            </c:ext>
          </c:extLst>
        </c:ser>
        <c:dLbls>
          <c:showLegendKey val="0"/>
          <c:showVal val="0"/>
          <c:showCatName val="0"/>
          <c:showSerName val="0"/>
          <c:showPercent val="0"/>
          <c:showBubbleSize val="0"/>
        </c:dLbls>
        <c:marker val="1"/>
        <c:smooth val="0"/>
        <c:axId val="81108992"/>
        <c:axId val="80479744"/>
      </c:lineChart>
      <c:catAx>
        <c:axId val="71498752"/>
        <c:scaling>
          <c:orientation val="minMax"/>
        </c:scaling>
        <c:delete val="0"/>
        <c:axPos val="b"/>
        <c:numFmt formatCode="General" sourceLinked="0"/>
        <c:majorTickMark val="out"/>
        <c:minorTickMark val="none"/>
        <c:tickLblPos val="nextTo"/>
        <c:crossAx val="76279168"/>
        <c:crosses val="autoZero"/>
        <c:auto val="1"/>
        <c:lblAlgn val="ctr"/>
        <c:lblOffset val="100"/>
        <c:noMultiLvlLbl val="0"/>
      </c:catAx>
      <c:valAx>
        <c:axId val="76279168"/>
        <c:scaling>
          <c:orientation val="minMax"/>
        </c:scaling>
        <c:delete val="0"/>
        <c:axPos val="l"/>
        <c:majorGridlines/>
        <c:numFmt formatCode="General" sourceLinked="1"/>
        <c:majorTickMark val="out"/>
        <c:minorTickMark val="none"/>
        <c:tickLblPos val="nextTo"/>
        <c:crossAx val="71498752"/>
        <c:crosses val="autoZero"/>
        <c:crossBetween val="between"/>
      </c:valAx>
      <c:valAx>
        <c:axId val="80479744"/>
        <c:scaling>
          <c:orientation val="minMax"/>
          <c:max val="100"/>
        </c:scaling>
        <c:delete val="0"/>
        <c:axPos val="r"/>
        <c:numFmt formatCode="#,##0.00" sourceLinked="1"/>
        <c:majorTickMark val="out"/>
        <c:minorTickMark val="none"/>
        <c:tickLblPos val="nextTo"/>
        <c:crossAx val="81108992"/>
        <c:crosses val="max"/>
        <c:crossBetween val="between"/>
      </c:valAx>
      <c:catAx>
        <c:axId val="81108992"/>
        <c:scaling>
          <c:orientation val="minMax"/>
        </c:scaling>
        <c:delete val="1"/>
        <c:axPos val="b"/>
        <c:numFmt formatCode="General" sourceLinked="1"/>
        <c:majorTickMark val="out"/>
        <c:minorTickMark val="none"/>
        <c:tickLblPos val="none"/>
        <c:crossAx val="80479744"/>
        <c:crosses val="autoZero"/>
        <c:auto val="1"/>
        <c:lblAlgn val="ctr"/>
        <c:lblOffset val="100"/>
        <c:noMultiLvlLbl val="0"/>
      </c:cat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499509625353771"/>
          <c:y val="2.9966314939377518E-2"/>
          <c:w val="0.68476226948499763"/>
          <c:h val="0.46903886002103989"/>
        </c:manualLayout>
      </c:layout>
      <c:barChart>
        <c:barDir val="col"/>
        <c:grouping val="clustered"/>
        <c:varyColors val="0"/>
        <c:ser>
          <c:idx val="0"/>
          <c:order val="0"/>
          <c:tx>
            <c:strRef>
              <c:f>'Staff Interviews'!$B$1</c:f>
              <c:strCache>
                <c:ptCount val="1"/>
                <c:pt idx="0">
                  <c:v>Count</c:v>
                </c:pt>
              </c:strCache>
            </c:strRef>
          </c:tx>
          <c:invertIfNegative val="0"/>
          <c:cat>
            <c:strRef>
              <c:f>'Staff Interviews'!$A$2:$A$15</c:f>
              <c:strCache>
                <c:ptCount val="14"/>
                <c:pt idx="0">
                  <c:v>Note taking meeting arrangements</c:v>
                </c:pt>
                <c:pt idx="1">
                  <c:v>Stressful for everyone involved</c:v>
                </c:pt>
                <c:pt idx="2">
                  <c:v>Large amount of bullying and harrassment incidents he said she said</c:v>
                </c:pt>
                <c:pt idx="3">
                  <c:v>We get blame for delays</c:v>
                </c:pt>
                <c:pt idx="4">
                  <c:v>Relationship with staff side</c:v>
                </c:pt>
                <c:pt idx="5">
                  <c:v>Sick leave A/L</c:v>
                </c:pt>
                <c:pt idx="6">
                  <c:v>Managers Expierence </c:v>
                </c:pt>
                <c:pt idx="7">
                  <c:v>A number of investigations going on at the same time</c:v>
                </c:pt>
                <c:pt idx="8">
                  <c:v>Cross site working</c:v>
                </c:pt>
                <c:pt idx="9">
                  <c:v>Service in the service on AL</c:v>
                </c:pt>
                <c:pt idx="10">
                  <c:v>Availability of investigators</c:v>
                </c:pt>
                <c:pt idx="11">
                  <c:v>Difficult to move consultants due to specalisim </c:v>
                </c:pt>
                <c:pt idx="12">
                  <c:v>Fractures teams</c:v>
                </c:pt>
                <c:pt idx="13">
                  <c:v>Managers not getting back to me</c:v>
                </c:pt>
              </c:strCache>
            </c:strRef>
          </c:cat>
          <c:val>
            <c:numRef>
              <c:f>'Staff Interviews'!$B$2:$B$15</c:f>
              <c:numCache>
                <c:formatCode>General</c:formatCode>
                <c:ptCount val="14"/>
                <c:pt idx="0">
                  <c:v>7</c:v>
                </c:pt>
                <c:pt idx="1">
                  <c:v>4</c:v>
                </c:pt>
                <c:pt idx="2">
                  <c:v>3</c:v>
                </c:pt>
                <c:pt idx="3">
                  <c:v>3</c:v>
                </c:pt>
                <c:pt idx="4">
                  <c:v>3</c:v>
                </c:pt>
                <c:pt idx="5">
                  <c:v>3</c:v>
                </c:pt>
                <c:pt idx="6">
                  <c:v>3</c:v>
                </c:pt>
                <c:pt idx="7">
                  <c:v>2</c:v>
                </c:pt>
                <c:pt idx="8">
                  <c:v>2</c:v>
                </c:pt>
                <c:pt idx="9">
                  <c:v>1</c:v>
                </c:pt>
                <c:pt idx="10">
                  <c:v>1</c:v>
                </c:pt>
                <c:pt idx="11">
                  <c:v>1</c:v>
                </c:pt>
                <c:pt idx="12">
                  <c:v>1</c:v>
                </c:pt>
                <c:pt idx="13">
                  <c:v>1</c:v>
                </c:pt>
              </c:numCache>
            </c:numRef>
          </c:val>
          <c:extLst>
            <c:ext xmlns:c16="http://schemas.microsoft.com/office/drawing/2014/chart" uri="{C3380CC4-5D6E-409C-BE32-E72D297353CC}">
              <c16:uniqueId val="{00000000-555C-40CD-9EEB-6D4AA76C9089}"/>
            </c:ext>
          </c:extLst>
        </c:ser>
        <c:dLbls>
          <c:showLegendKey val="0"/>
          <c:showVal val="0"/>
          <c:showCatName val="0"/>
          <c:showSerName val="0"/>
          <c:showPercent val="0"/>
          <c:showBubbleSize val="0"/>
        </c:dLbls>
        <c:gapWidth val="150"/>
        <c:axId val="47459712"/>
        <c:axId val="49456256"/>
      </c:barChart>
      <c:lineChart>
        <c:grouping val="standard"/>
        <c:varyColors val="0"/>
        <c:ser>
          <c:idx val="1"/>
          <c:order val="1"/>
          <c:tx>
            <c:strRef>
              <c:f>'Staff Interviews'!$D$1</c:f>
              <c:strCache>
                <c:ptCount val="1"/>
                <c:pt idx="0">
                  <c:v>Cum %</c:v>
                </c:pt>
              </c:strCache>
            </c:strRef>
          </c:tx>
          <c:cat>
            <c:strRef>
              <c:f>'Staff Interviews'!$A$2:$A$15</c:f>
              <c:strCache>
                <c:ptCount val="14"/>
                <c:pt idx="0">
                  <c:v>Note taking meeting arrangements</c:v>
                </c:pt>
                <c:pt idx="1">
                  <c:v>Stressful for everyone involved</c:v>
                </c:pt>
                <c:pt idx="2">
                  <c:v>Large amount of bullying and harrassment incidents he said she said</c:v>
                </c:pt>
                <c:pt idx="3">
                  <c:v>We get blame for delays</c:v>
                </c:pt>
                <c:pt idx="4">
                  <c:v>Relationship with staff side</c:v>
                </c:pt>
                <c:pt idx="5">
                  <c:v>Sick leave A/L</c:v>
                </c:pt>
                <c:pt idx="6">
                  <c:v>Managers Expierence </c:v>
                </c:pt>
                <c:pt idx="7">
                  <c:v>A number of investigations going on at the same time</c:v>
                </c:pt>
                <c:pt idx="8">
                  <c:v>Cross site working</c:v>
                </c:pt>
                <c:pt idx="9">
                  <c:v>Service in the service on AL</c:v>
                </c:pt>
                <c:pt idx="10">
                  <c:v>Availability of investigators</c:v>
                </c:pt>
                <c:pt idx="11">
                  <c:v>Difficult to move consultants due to specalisim </c:v>
                </c:pt>
                <c:pt idx="12">
                  <c:v>Fractures teams</c:v>
                </c:pt>
                <c:pt idx="13">
                  <c:v>Managers not getting back to me</c:v>
                </c:pt>
              </c:strCache>
            </c:strRef>
          </c:cat>
          <c:val>
            <c:numRef>
              <c:f>'Staff Interviews'!$D$2:$D$15</c:f>
              <c:numCache>
                <c:formatCode>0.00</c:formatCode>
                <c:ptCount val="14"/>
                <c:pt idx="0">
                  <c:v>20</c:v>
                </c:pt>
                <c:pt idx="1">
                  <c:v>31.428571428571427</c:v>
                </c:pt>
                <c:pt idx="2">
                  <c:v>40</c:v>
                </c:pt>
                <c:pt idx="3">
                  <c:v>48.571428571428569</c:v>
                </c:pt>
                <c:pt idx="4">
                  <c:v>57.142857142857139</c:v>
                </c:pt>
                <c:pt idx="5">
                  <c:v>65.714285714285708</c:v>
                </c:pt>
                <c:pt idx="6">
                  <c:v>74.285714285714292</c:v>
                </c:pt>
                <c:pt idx="7">
                  <c:v>80</c:v>
                </c:pt>
                <c:pt idx="8">
                  <c:v>85.714285714285708</c:v>
                </c:pt>
                <c:pt idx="9">
                  <c:v>88.571428571428569</c:v>
                </c:pt>
                <c:pt idx="10">
                  <c:v>91.428571428571431</c:v>
                </c:pt>
                <c:pt idx="11">
                  <c:v>94.285714285714278</c:v>
                </c:pt>
                <c:pt idx="12">
                  <c:v>97.142857142857139</c:v>
                </c:pt>
                <c:pt idx="13">
                  <c:v>100</c:v>
                </c:pt>
              </c:numCache>
            </c:numRef>
          </c:val>
          <c:smooth val="0"/>
          <c:extLst>
            <c:ext xmlns:c16="http://schemas.microsoft.com/office/drawing/2014/chart" uri="{C3380CC4-5D6E-409C-BE32-E72D297353CC}">
              <c16:uniqueId val="{00000001-555C-40CD-9EEB-6D4AA76C9089}"/>
            </c:ext>
          </c:extLst>
        </c:ser>
        <c:dLbls>
          <c:showLegendKey val="0"/>
          <c:showVal val="0"/>
          <c:showCatName val="0"/>
          <c:showSerName val="0"/>
          <c:showPercent val="0"/>
          <c:showBubbleSize val="0"/>
        </c:dLbls>
        <c:marker val="1"/>
        <c:smooth val="0"/>
        <c:axId val="49464832"/>
        <c:axId val="49458176"/>
      </c:lineChart>
      <c:catAx>
        <c:axId val="47459712"/>
        <c:scaling>
          <c:orientation val="minMax"/>
        </c:scaling>
        <c:delete val="0"/>
        <c:axPos val="b"/>
        <c:numFmt formatCode="General" sourceLinked="0"/>
        <c:majorTickMark val="out"/>
        <c:minorTickMark val="none"/>
        <c:tickLblPos val="nextTo"/>
        <c:crossAx val="49456256"/>
        <c:crosses val="autoZero"/>
        <c:auto val="1"/>
        <c:lblAlgn val="ctr"/>
        <c:lblOffset val="100"/>
        <c:noMultiLvlLbl val="0"/>
      </c:catAx>
      <c:valAx>
        <c:axId val="49456256"/>
        <c:scaling>
          <c:orientation val="minMax"/>
        </c:scaling>
        <c:delete val="0"/>
        <c:axPos val="l"/>
        <c:majorGridlines/>
        <c:numFmt formatCode="General" sourceLinked="1"/>
        <c:majorTickMark val="out"/>
        <c:minorTickMark val="none"/>
        <c:tickLblPos val="nextTo"/>
        <c:crossAx val="47459712"/>
        <c:crosses val="autoZero"/>
        <c:crossBetween val="between"/>
      </c:valAx>
      <c:valAx>
        <c:axId val="49458176"/>
        <c:scaling>
          <c:orientation val="minMax"/>
          <c:max val="100"/>
        </c:scaling>
        <c:delete val="0"/>
        <c:axPos val="r"/>
        <c:numFmt formatCode="0.00" sourceLinked="1"/>
        <c:majorTickMark val="out"/>
        <c:minorTickMark val="none"/>
        <c:tickLblPos val="nextTo"/>
        <c:crossAx val="49464832"/>
        <c:crosses val="max"/>
        <c:crossBetween val="between"/>
      </c:valAx>
      <c:catAx>
        <c:axId val="49464832"/>
        <c:scaling>
          <c:orientation val="minMax"/>
        </c:scaling>
        <c:delete val="1"/>
        <c:axPos val="b"/>
        <c:numFmt formatCode="General" sourceLinked="1"/>
        <c:majorTickMark val="out"/>
        <c:minorTickMark val="none"/>
        <c:tickLblPos val="none"/>
        <c:crossAx val="49458176"/>
        <c:crosses val="autoZero"/>
        <c:auto val="1"/>
        <c:lblAlgn val="ctr"/>
        <c:lblOffset val="100"/>
        <c:noMultiLvlLbl val="0"/>
      </c:catAx>
    </c:plotArea>
    <c:legend>
      <c:legendPos val="r"/>
      <c:layout/>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7EB786-EA6F-4894-9999-5E28C3AE80FD}" type="datetimeFigureOut">
              <a:rPr lang="en-GB" smtClean="0"/>
              <a:pPr/>
              <a:t>16/08/2019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EEE084-9511-4B08-82DF-FDE9A7956041}" type="slidenum">
              <a:rPr lang="en-GB" smtClean="0"/>
              <a:pPr/>
              <a:t>‹#›</a:t>
            </a:fld>
            <a:endParaRPr lang="en-GB"/>
          </a:p>
        </p:txBody>
      </p:sp>
    </p:spTree>
    <p:extLst>
      <p:ext uri="{BB962C8B-B14F-4D97-AF65-F5344CB8AC3E}">
        <p14:creationId xmlns:p14="http://schemas.microsoft.com/office/powerpoint/2010/main" val="1380991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p:spPr>
        <p:txBody>
          <a:bodyPr/>
          <a:lstStyle/>
          <a:p>
            <a:fld id="{62D50E20-EE20-44D3-9CE7-F6C28AD64F09}" type="datetime1">
              <a:rPr lang="en-US"/>
              <a:pPr/>
              <a:t>8/16/2019</a:t>
            </a:fld>
            <a:endParaRPr lang="en-US"/>
          </a:p>
        </p:txBody>
      </p:sp>
      <p:sp>
        <p:nvSpPr>
          <p:cNvPr id="31747" name="Rectangle 7"/>
          <p:cNvSpPr>
            <a:spLocks noGrp="1" noChangeArrowheads="1"/>
          </p:cNvSpPr>
          <p:nvPr>
            <p:ph type="sldNum" sz="quarter" idx="5"/>
          </p:nvPr>
        </p:nvSpPr>
        <p:spPr>
          <a:noFill/>
        </p:spPr>
        <p:txBody>
          <a:bodyPr/>
          <a:lstStyle/>
          <a:p>
            <a:fld id="{41F1E970-E6C6-49C0-9C53-CA86C5CB6113}" type="slidenum">
              <a:rPr lang="en-US"/>
              <a:pPr/>
              <a:t>15</a:t>
            </a:fld>
            <a:endParaRPr lang="en-US"/>
          </a:p>
        </p:txBody>
      </p:sp>
      <p:sp>
        <p:nvSpPr>
          <p:cNvPr id="31748" name="Rectangle 2"/>
          <p:cNvSpPr>
            <a:spLocks noGrp="1" noRot="1" noChangeAspect="1" noChangeArrowheads="1" noTextEdit="1"/>
          </p:cNvSpPr>
          <p:nvPr>
            <p:ph type="sldImg"/>
          </p:nvPr>
        </p:nvSpPr>
        <p:spPr>
          <a:ln/>
        </p:spPr>
      </p:sp>
      <p:sp>
        <p:nvSpPr>
          <p:cNvPr id="31749" name="Rectangle 3"/>
          <p:cNvSpPr>
            <a:spLocks noGrp="1" noChangeArrowheads="1"/>
          </p:cNvSpPr>
          <p:nvPr>
            <p:ph type="body" idx="1"/>
          </p:nvPr>
        </p:nvSpPr>
        <p:spPr>
          <a:noFill/>
          <a:ln/>
        </p:spPr>
        <p:txBody>
          <a:bodyPr/>
          <a:lstStyle/>
          <a:p>
            <a:pPr eaLnBrk="1" hangingPunct="1"/>
            <a:r>
              <a:rPr lang="en-US" smtClean="0"/>
              <a:t>Run Chart attributes</a:t>
            </a:r>
          </a:p>
          <a:p>
            <a:pPr eaLnBrk="1" hangingPunct="1">
              <a:buFontTx/>
              <a:buChar char="•"/>
            </a:pPr>
            <a:r>
              <a:rPr lang="en-US" smtClean="0"/>
              <a:t>Time is plotted on the horizontal (x) axis</a:t>
            </a:r>
          </a:p>
          <a:p>
            <a:pPr eaLnBrk="1" hangingPunct="1">
              <a:buFontTx/>
              <a:buChar char="•"/>
            </a:pPr>
            <a:r>
              <a:rPr lang="en-US" smtClean="0"/>
              <a:t>What you are measuring is plotted on vertical (y) axis</a:t>
            </a:r>
          </a:p>
          <a:p>
            <a:pPr eaLnBrk="1" hangingPunct="1">
              <a:buFontTx/>
              <a:buChar char="•"/>
            </a:pPr>
            <a:endParaRPr lang="en-US" smtClean="0"/>
          </a:p>
          <a:p>
            <a:pPr eaLnBrk="1" hangingPunct="1">
              <a:buFontTx/>
              <a:buChar char="•"/>
            </a:pPr>
            <a:endParaRPr lang="en-US" smtClean="0"/>
          </a:p>
          <a:p>
            <a:pPr eaLnBrk="1" hangingPunct="1"/>
            <a:r>
              <a:rPr lang="en-US" smtClean="0"/>
              <a:t>What processes in  your department might be appropriate to look at using a run chart?</a:t>
            </a:r>
          </a:p>
          <a:p>
            <a:pPr eaLnBrk="1" hangingPunct="1">
              <a:buFontTx/>
              <a:buChar char="•"/>
            </a:pPr>
            <a:endParaRPr lang="en-US" smtClean="0"/>
          </a:p>
          <a:p>
            <a:pPr eaLnBrk="1" hangingPunct="1"/>
            <a:r>
              <a:rPr lang="en-US" smtClean="0"/>
              <a:t>Danger with using a run chart is that every variation may seem important.</a:t>
            </a:r>
          </a:p>
        </p:txBody>
      </p:sp>
    </p:spTree>
    <p:extLst>
      <p:ext uri="{BB962C8B-B14F-4D97-AF65-F5344CB8AC3E}">
        <p14:creationId xmlns:p14="http://schemas.microsoft.com/office/powerpoint/2010/main" val="1931078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dt" sz="quarter" idx="1"/>
          </p:nvPr>
        </p:nvSpPr>
        <p:spPr>
          <a:noFill/>
        </p:spPr>
        <p:txBody>
          <a:bodyPr/>
          <a:lstStyle/>
          <a:p>
            <a:fld id="{789A3571-8875-43DC-85C1-369B493B4433}" type="datetime1">
              <a:rPr lang="en-US"/>
              <a:pPr/>
              <a:t>8/16/2019</a:t>
            </a:fld>
            <a:endParaRPr lang="en-US"/>
          </a:p>
        </p:txBody>
      </p:sp>
      <p:sp>
        <p:nvSpPr>
          <p:cNvPr id="32771" name="Rectangle 7"/>
          <p:cNvSpPr>
            <a:spLocks noGrp="1" noChangeArrowheads="1"/>
          </p:cNvSpPr>
          <p:nvPr>
            <p:ph type="sldNum" sz="quarter" idx="5"/>
          </p:nvPr>
        </p:nvSpPr>
        <p:spPr>
          <a:noFill/>
        </p:spPr>
        <p:txBody>
          <a:bodyPr/>
          <a:lstStyle/>
          <a:p>
            <a:fld id="{C1F0CAC9-5C1E-4E32-A3CA-6AAF51576382}" type="slidenum">
              <a:rPr lang="en-US"/>
              <a:pPr/>
              <a:t>16</a:t>
            </a:fld>
            <a:endParaRPr lang="en-US"/>
          </a:p>
        </p:txBody>
      </p:sp>
      <p:sp>
        <p:nvSpPr>
          <p:cNvPr id="32772" name="Rectangle 2"/>
          <p:cNvSpPr>
            <a:spLocks noGrp="1" noRot="1" noChangeAspect="1" noChangeArrowheads="1" noTextEdit="1"/>
          </p:cNvSpPr>
          <p:nvPr>
            <p:ph type="sldImg"/>
          </p:nvPr>
        </p:nvSpPr>
        <p:spPr>
          <a:ln/>
        </p:spPr>
      </p:sp>
      <p:sp>
        <p:nvSpPr>
          <p:cNvPr id="3277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766781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p>
            <a:fld id="{303CD7A3-DDE6-4664-BD8F-556CC2969528}" type="datetime1">
              <a:rPr lang="en-US"/>
              <a:pPr/>
              <a:t>8/16/2019</a:t>
            </a:fld>
            <a:endParaRPr lang="en-US"/>
          </a:p>
        </p:txBody>
      </p:sp>
      <p:sp>
        <p:nvSpPr>
          <p:cNvPr id="33795" name="Rectangle 7"/>
          <p:cNvSpPr>
            <a:spLocks noGrp="1" noChangeArrowheads="1"/>
          </p:cNvSpPr>
          <p:nvPr>
            <p:ph type="sldNum" sz="quarter" idx="5"/>
          </p:nvPr>
        </p:nvSpPr>
        <p:spPr>
          <a:noFill/>
        </p:spPr>
        <p:txBody>
          <a:bodyPr/>
          <a:lstStyle/>
          <a:p>
            <a:fld id="{CC5F1E3A-2D8C-40BE-9844-592EE6DDF5F5}" type="slidenum">
              <a:rPr lang="en-US"/>
              <a:pPr/>
              <a:t>18</a:t>
            </a:fld>
            <a:endParaRPr lang="en-US"/>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ln/>
        </p:spPr>
        <p:txBody>
          <a:bodyPr/>
          <a:lstStyle/>
          <a:p>
            <a:pPr eaLnBrk="1" hangingPunct="1"/>
            <a:r>
              <a:rPr lang="en-US" smtClean="0"/>
              <a:t>Possible causes: </a:t>
            </a:r>
          </a:p>
          <a:p>
            <a:pPr eaLnBrk="1" hangingPunct="1"/>
            <a:r>
              <a:rPr lang="en-US" smtClean="0"/>
              <a:t>   pen used</a:t>
            </a:r>
            <a:br>
              <a:rPr lang="en-US" smtClean="0"/>
            </a:br>
            <a:r>
              <a:rPr lang="en-US" smtClean="0"/>
              <a:t>   fatigue of the writer</a:t>
            </a:r>
            <a:br>
              <a:rPr lang="en-US" smtClean="0"/>
            </a:br>
            <a:r>
              <a:rPr lang="en-US" smtClean="0"/>
              <a:t>   paper</a:t>
            </a:r>
            <a:br>
              <a:rPr lang="en-US" smtClean="0"/>
            </a:br>
            <a:r>
              <a:rPr lang="en-US" smtClean="0"/>
              <a:t>   caffeine level of writer</a:t>
            </a:r>
            <a:br>
              <a:rPr lang="en-US" smtClean="0"/>
            </a:br>
            <a:r>
              <a:rPr lang="en-US" smtClean="0"/>
              <a:t>   smoothness of surface</a:t>
            </a:r>
            <a:br>
              <a:rPr lang="en-US" smtClean="0"/>
            </a:br>
            <a:r>
              <a:rPr lang="en-US" smtClean="0"/>
              <a:t>   angle of writer's hand</a:t>
            </a:r>
            <a:br>
              <a:rPr lang="en-US" smtClean="0"/>
            </a:br>
            <a:r>
              <a:rPr lang="en-US" smtClean="0"/>
              <a:t>   etc. </a:t>
            </a:r>
          </a:p>
          <a:p>
            <a:pPr eaLnBrk="1" hangingPunct="1"/>
            <a:r>
              <a:rPr lang="en-US" smtClean="0"/>
              <a:t>Would it make sense to circle one of the </a:t>
            </a:r>
            <a:r>
              <a:rPr lang="en-US" b="1" smtClean="0"/>
              <a:t>a</a:t>
            </a:r>
            <a:r>
              <a:rPr lang="en-US" smtClean="0"/>
              <a:t> 's and ask , "Why it is different?"   The answer is "No!"   That particular '</a:t>
            </a:r>
            <a:r>
              <a:rPr lang="en-US" b="1" smtClean="0"/>
              <a:t>a</a:t>
            </a:r>
            <a:r>
              <a:rPr lang="en-US" smtClean="0"/>
              <a:t>' is part of a system that includes all the reasons listed above (and many others).   This is called </a:t>
            </a:r>
            <a:r>
              <a:rPr lang="en-US" b="1" smtClean="0"/>
              <a:t>common cause variation</a:t>
            </a:r>
            <a:r>
              <a:rPr lang="en-US" smtClean="0"/>
              <a:t> .  It is variation that is part of the </a:t>
            </a:r>
            <a:r>
              <a:rPr lang="en-US" u="sng" smtClean="0"/>
              <a:t>system</a:t>
            </a:r>
            <a:r>
              <a:rPr lang="en-US" smtClean="0"/>
              <a:t>.  Variation is inherent in all processes!</a:t>
            </a:r>
          </a:p>
          <a:p>
            <a:pPr eaLnBrk="1" hangingPunct="1"/>
            <a:endParaRPr lang="en-US" smtClean="0"/>
          </a:p>
          <a:p>
            <a:pPr eaLnBrk="1" hangingPunct="1"/>
            <a:r>
              <a:rPr lang="en-US" smtClean="0"/>
              <a:t>All work occurs in a system of interconnected processes.</a:t>
            </a:r>
          </a:p>
          <a:p>
            <a:pPr eaLnBrk="1" hangingPunct="1"/>
            <a:endParaRPr lang="en-US" smtClean="0"/>
          </a:p>
          <a:p>
            <a:pPr eaLnBrk="1" hangingPunct="1"/>
            <a:r>
              <a:rPr lang="en-US" smtClean="0"/>
              <a:t>Same thing if you sign your name 10 times.  The variations you’ll see are common cause variations.  But what if someone bumps your elbow?  </a:t>
            </a:r>
          </a:p>
          <a:p>
            <a:pPr eaLnBrk="1" hangingPunct="1"/>
            <a:endParaRPr lang="en-US" smtClean="0"/>
          </a:p>
          <a:p>
            <a:pPr eaLnBrk="1" hangingPunct="1"/>
            <a:r>
              <a:rPr lang="en-US" smtClean="0"/>
              <a:t>Ah, something has changed…</a:t>
            </a:r>
          </a:p>
        </p:txBody>
      </p:sp>
    </p:spTree>
    <p:extLst>
      <p:ext uri="{BB962C8B-B14F-4D97-AF65-F5344CB8AC3E}">
        <p14:creationId xmlns:p14="http://schemas.microsoft.com/office/powerpoint/2010/main" val="100351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dt" sz="quarter" idx="1"/>
          </p:nvPr>
        </p:nvSpPr>
        <p:spPr>
          <a:noFill/>
        </p:spPr>
        <p:txBody>
          <a:bodyPr/>
          <a:lstStyle/>
          <a:p>
            <a:fld id="{320CAD96-077B-445E-B6DA-944A6556E92A}" type="datetime1">
              <a:rPr lang="en-US"/>
              <a:pPr/>
              <a:t>8/16/2019</a:t>
            </a:fld>
            <a:endParaRPr lang="en-US"/>
          </a:p>
        </p:txBody>
      </p:sp>
      <p:sp>
        <p:nvSpPr>
          <p:cNvPr id="34819" name="Rectangle 7"/>
          <p:cNvSpPr>
            <a:spLocks noGrp="1" noChangeArrowheads="1"/>
          </p:cNvSpPr>
          <p:nvPr>
            <p:ph type="sldNum" sz="quarter" idx="5"/>
          </p:nvPr>
        </p:nvSpPr>
        <p:spPr>
          <a:noFill/>
        </p:spPr>
        <p:txBody>
          <a:bodyPr/>
          <a:lstStyle/>
          <a:p>
            <a:fld id="{43519080-D3BB-4374-99A6-EC6F0FE4D3BE}" type="slidenum">
              <a:rPr lang="en-US"/>
              <a:pPr/>
              <a:t>19</a:t>
            </a:fld>
            <a:endParaRPr lang="en-US"/>
          </a:p>
        </p:txBody>
      </p:sp>
      <p:sp>
        <p:nvSpPr>
          <p:cNvPr id="34820" name="Rectangle 2"/>
          <p:cNvSpPr>
            <a:spLocks noGrp="1" noRot="1" noChangeAspect="1" noChangeArrowheads="1" noTextEdit="1"/>
          </p:cNvSpPr>
          <p:nvPr>
            <p:ph type="sldImg"/>
          </p:nvPr>
        </p:nvSpPr>
        <p:spPr>
          <a:ln/>
        </p:spPr>
      </p:sp>
      <p:sp>
        <p:nvSpPr>
          <p:cNvPr id="34821" name="Rectangle 3"/>
          <p:cNvSpPr>
            <a:spLocks noGrp="1" noChangeArrowheads="1"/>
          </p:cNvSpPr>
          <p:nvPr>
            <p:ph type="body" idx="1"/>
          </p:nvPr>
        </p:nvSpPr>
        <p:spPr>
          <a:noFill/>
          <a:ln/>
        </p:spPr>
        <p:txBody>
          <a:bodyPr/>
          <a:lstStyle/>
          <a:p>
            <a:pPr eaLnBrk="1" hangingPunct="1"/>
            <a:r>
              <a:rPr lang="en-US" smtClean="0"/>
              <a:t>Which ones are obviously different?  You can circle the radically different </a:t>
            </a:r>
            <a:r>
              <a:rPr lang="en-US" b="1" smtClean="0"/>
              <a:t>a</a:t>
            </a:r>
            <a:r>
              <a:rPr lang="en-US" smtClean="0"/>
              <a:t> 's and say, "Something out of the ordinary occurred here!"   (The answer is that you switched your hand.)  This variation is called </a:t>
            </a:r>
            <a:r>
              <a:rPr lang="en-US" b="1" smtClean="0"/>
              <a:t>special cause variation</a:t>
            </a:r>
            <a:r>
              <a:rPr lang="en-US" smtClean="0"/>
              <a:t>.</a:t>
            </a:r>
          </a:p>
          <a:p>
            <a:pPr eaLnBrk="1" hangingPunct="1"/>
            <a:endParaRPr lang="en-US" smtClean="0"/>
          </a:p>
          <a:p>
            <a:pPr eaLnBrk="1" hangingPunct="1"/>
            <a:r>
              <a:rPr lang="en-US" smtClean="0"/>
              <a:t>If someone bumps your elbow while you’re signing your name, no big deal, right?  But what if you are a diamond cutter and someone bumps your elbow?  Could be pretty expensive.</a:t>
            </a:r>
          </a:p>
        </p:txBody>
      </p:sp>
    </p:spTree>
    <p:extLst>
      <p:ext uri="{BB962C8B-B14F-4D97-AF65-F5344CB8AC3E}">
        <p14:creationId xmlns:p14="http://schemas.microsoft.com/office/powerpoint/2010/main" val="3272110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dt" sz="quarter" idx="1"/>
          </p:nvPr>
        </p:nvSpPr>
        <p:spPr>
          <a:noFill/>
        </p:spPr>
        <p:txBody>
          <a:bodyPr/>
          <a:lstStyle/>
          <a:p>
            <a:fld id="{6A2A4A72-B95C-4381-B66B-526D51ADFC8B}" type="datetime1">
              <a:rPr lang="en-US"/>
              <a:pPr/>
              <a:t>8/16/2019</a:t>
            </a:fld>
            <a:endParaRPr lang="en-US"/>
          </a:p>
        </p:txBody>
      </p:sp>
      <p:sp>
        <p:nvSpPr>
          <p:cNvPr id="35843" name="Rectangle 7"/>
          <p:cNvSpPr>
            <a:spLocks noGrp="1" noChangeArrowheads="1"/>
          </p:cNvSpPr>
          <p:nvPr>
            <p:ph type="sldNum" sz="quarter" idx="5"/>
          </p:nvPr>
        </p:nvSpPr>
        <p:spPr>
          <a:noFill/>
        </p:spPr>
        <p:txBody>
          <a:bodyPr/>
          <a:lstStyle/>
          <a:p>
            <a:fld id="{8FB77852-EB79-48EF-AACE-C5CF548C1567}" type="slidenum">
              <a:rPr lang="en-US"/>
              <a:pPr/>
              <a:t>21</a:t>
            </a:fld>
            <a:endParaRPr lang="en-US"/>
          </a:p>
        </p:txBody>
      </p:sp>
      <p:sp>
        <p:nvSpPr>
          <p:cNvPr id="35844" name="Rectangle 2"/>
          <p:cNvSpPr>
            <a:spLocks noGrp="1" noRot="1" noChangeAspect="1" noChangeArrowheads="1" noTextEdit="1"/>
          </p:cNvSpPr>
          <p:nvPr>
            <p:ph type="sldImg"/>
          </p:nvPr>
        </p:nvSpPr>
        <p:spPr>
          <a:ln/>
        </p:spPr>
      </p:sp>
      <p:sp>
        <p:nvSpPr>
          <p:cNvPr id="35845" name="Rectangle 3"/>
          <p:cNvSpPr>
            <a:spLocks noGrp="1" noChangeArrowheads="1"/>
          </p:cNvSpPr>
          <p:nvPr>
            <p:ph type="body" idx="1"/>
          </p:nvPr>
        </p:nvSpPr>
        <p:spPr>
          <a:noFill/>
          <a:ln/>
        </p:spPr>
        <p:txBody>
          <a:bodyPr/>
          <a:lstStyle/>
          <a:p>
            <a:pPr eaLnBrk="1" hangingPunct="1"/>
            <a:r>
              <a:rPr lang="en-US" b="1" smtClean="0"/>
              <a:t>Common Cause Variation</a:t>
            </a:r>
            <a:r>
              <a:rPr lang="en-US" smtClean="0"/>
              <a:t> </a:t>
            </a:r>
          </a:p>
          <a:p>
            <a:pPr eaLnBrk="1" hangingPunct="1">
              <a:buFontTx/>
              <a:buChar char="•"/>
            </a:pPr>
            <a:r>
              <a:rPr lang="en-US" smtClean="0"/>
              <a:t>Variation that is inherent in the process.    […design of the process]</a:t>
            </a:r>
          </a:p>
          <a:p>
            <a:pPr eaLnBrk="1" hangingPunct="1">
              <a:buFontTx/>
              <a:buChar char="•"/>
            </a:pPr>
            <a:r>
              <a:rPr lang="en-US" smtClean="0"/>
              <a:t>It is produced by the </a:t>
            </a:r>
            <a:r>
              <a:rPr lang="en-US" i="1" smtClean="0"/>
              <a:t>interactions</a:t>
            </a:r>
            <a:r>
              <a:rPr lang="en-US" smtClean="0"/>
              <a:t>  among the variables of the process.</a:t>
            </a:r>
          </a:p>
          <a:p>
            <a:pPr eaLnBrk="1" hangingPunct="1">
              <a:buFontTx/>
              <a:buChar char="•"/>
            </a:pPr>
            <a:r>
              <a:rPr lang="en-US" smtClean="0"/>
              <a:t>This collection of variables and their interaction is called the </a:t>
            </a:r>
            <a:r>
              <a:rPr lang="en-US" b="1" smtClean="0"/>
              <a:t>system of common causes</a:t>
            </a:r>
            <a:r>
              <a:rPr lang="en-US" i="1" smtClean="0"/>
              <a:t>.</a:t>
            </a:r>
          </a:p>
          <a:p>
            <a:pPr eaLnBrk="1" hangingPunct="1"/>
            <a:r>
              <a:rPr lang="en-US" smtClean="0"/>
              <a:t/>
            </a:r>
            <a:br>
              <a:rPr lang="en-US" smtClean="0"/>
            </a:br>
            <a:r>
              <a:rPr lang="en-US" b="1" smtClean="0"/>
              <a:t>Special Cause Variation</a:t>
            </a:r>
            <a:r>
              <a:rPr lang="en-US" smtClean="0"/>
              <a:t> </a:t>
            </a:r>
          </a:p>
          <a:p>
            <a:pPr eaLnBrk="1" hangingPunct="1">
              <a:buFontTx/>
              <a:buChar char="•"/>
            </a:pPr>
            <a:r>
              <a:rPr lang="en-US" smtClean="0"/>
              <a:t>Variation in the process that is assignable to a specific cause or causes.</a:t>
            </a:r>
          </a:p>
          <a:p>
            <a:pPr eaLnBrk="1" hangingPunct="1">
              <a:buFontTx/>
              <a:buChar char="•"/>
            </a:pPr>
            <a:r>
              <a:rPr lang="en-US" smtClean="0"/>
              <a:t>This variation arises because of special circumstances.</a:t>
            </a:r>
          </a:p>
          <a:p>
            <a:pPr eaLnBrk="1" hangingPunct="1"/>
            <a:endParaRPr lang="en-US" smtClean="0"/>
          </a:p>
          <a:p>
            <a:pPr eaLnBrk="1" hangingPunct="1"/>
            <a:r>
              <a:rPr lang="en-US" u="sng" smtClean="0"/>
              <a:t>Failure to understand the difference can actually increase variation in a system.</a:t>
            </a:r>
          </a:p>
        </p:txBody>
      </p:sp>
    </p:spTree>
    <p:extLst>
      <p:ext uri="{BB962C8B-B14F-4D97-AF65-F5344CB8AC3E}">
        <p14:creationId xmlns:p14="http://schemas.microsoft.com/office/powerpoint/2010/main" val="4120403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dt" sz="quarter" idx="1"/>
          </p:nvPr>
        </p:nvSpPr>
        <p:spPr>
          <a:noFill/>
        </p:spPr>
        <p:txBody>
          <a:bodyPr/>
          <a:lstStyle/>
          <a:p>
            <a:fld id="{D29D94F3-7CE8-4FF5-8A22-DF41FE001D0C}" type="datetime1">
              <a:rPr lang="en-US"/>
              <a:pPr/>
              <a:t>8/16/2019</a:t>
            </a:fld>
            <a:endParaRPr lang="en-US"/>
          </a:p>
        </p:txBody>
      </p:sp>
      <p:sp>
        <p:nvSpPr>
          <p:cNvPr id="37891" name="Rectangle 7"/>
          <p:cNvSpPr>
            <a:spLocks noGrp="1" noChangeArrowheads="1"/>
          </p:cNvSpPr>
          <p:nvPr>
            <p:ph type="sldNum" sz="quarter" idx="5"/>
          </p:nvPr>
        </p:nvSpPr>
        <p:spPr>
          <a:noFill/>
        </p:spPr>
        <p:txBody>
          <a:bodyPr/>
          <a:lstStyle/>
          <a:p>
            <a:fld id="{21BB0F5E-AEFB-479A-B9F5-96F61A733E6A}" type="slidenum">
              <a:rPr lang="en-US"/>
              <a:pPr/>
              <a:t>22</a:t>
            </a:fld>
            <a:endParaRPr lang="en-US"/>
          </a:p>
        </p:txBody>
      </p:sp>
      <p:sp>
        <p:nvSpPr>
          <p:cNvPr id="37892" name="Rectangle 2"/>
          <p:cNvSpPr>
            <a:spLocks noGrp="1" noRot="1" noChangeAspect="1" noChangeArrowheads="1" noTextEdit="1"/>
          </p:cNvSpPr>
          <p:nvPr>
            <p:ph type="sldImg"/>
          </p:nvPr>
        </p:nvSpPr>
        <p:spPr>
          <a:ln/>
        </p:spPr>
      </p:sp>
      <p:sp>
        <p:nvSpPr>
          <p:cNvPr id="37893" name="Rectangle 3"/>
          <p:cNvSpPr>
            <a:spLocks noGrp="1" noChangeArrowheads="1"/>
          </p:cNvSpPr>
          <p:nvPr>
            <p:ph type="body" idx="1"/>
          </p:nvPr>
        </p:nvSpPr>
        <p:spPr>
          <a:noFill/>
          <a:ln/>
        </p:spPr>
        <p:txBody>
          <a:bodyPr/>
          <a:lstStyle/>
          <a:p>
            <a:pPr eaLnBrk="1" hangingPunct="1"/>
            <a:r>
              <a:rPr lang="en-US" smtClean="0"/>
              <a:t>Changing the process is moving the middle line…</a:t>
            </a:r>
          </a:p>
          <a:p>
            <a:pPr eaLnBrk="1" hangingPunct="1"/>
            <a:endParaRPr lang="en-US" smtClean="0"/>
          </a:p>
          <a:p>
            <a:pPr eaLnBrk="1" hangingPunct="1"/>
            <a:r>
              <a:rPr lang="en-US" smtClean="0"/>
              <a:t>Actions to avoid: </a:t>
            </a:r>
          </a:p>
          <a:p>
            <a:pPr eaLnBrk="1" hangingPunct="1">
              <a:buFontTx/>
              <a:buChar char="•"/>
            </a:pPr>
            <a:r>
              <a:rPr lang="en-US" smtClean="0"/>
              <a:t>Tampering or responding to change in a process and taking action without understanding the nature of the variation in the process.</a:t>
            </a:r>
          </a:p>
          <a:p>
            <a:pPr eaLnBrk="1" hangingPunct="1">
              <a:buFontTx/>
              <a:buChar char="•"/>
            </a:pPr>
            <a:r>
              <a:rPr lang="en-US" smtClean="0"/>
              <a:t>Doing nothing at all.</a:t>
            </a:r>
          </a:p>
          <a:p>
            <a:pPr eaLnBrk="1" hangingPunct="1">
              <a:buFontTx/>
              <a:buChar char="•"/>
            </a:pPr>
            <a:r>
              <a:rPr lang="en-US" smtClean="0"/>
              <a:t>Making fundamental changes in the process. (without the understanding)</a:t>
            </a:r>
          </a:p>
          <a:p>
            <a:pPr eaLnBrk="1" hangingPunct="1"/>
            <a:endParaRPr lang="en-US" smtClean="0"/>
          </a:p>
        </p:txBody>
      </p:sp>
    </p:spTree>
    <p:extLst>
      <p:ext uri="{BB962C8B-B14F-4D97-AF65-F5344CB8AC3E}">
        <p14:creationId xmlns:p14="http://schemas.microsoft.com/office/powerpoint/2010/main" val="1398174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0209FA0-CBD1-4793-8A0F-A87290BEFDD6}" type="datetimeFigureOut">
              <a:rPr lang="en-GB" smtClean="0"/>
              <a:pPr/>
              <a:t>16/08/2019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036B85-1DD9-4FFB-8E95-D7E16FB2AEA9}" type="slidenum">
              <a:rPr lang="en-GB" smtClean="0"/>
              <a:pPr/>
              <a:t>‹#›</a:t>
            </a:fld>
            <a:endParaRPr lang="en-GB"/>
          </a:p>
        </p:txBody>
      </p:sp>
    </p:spTree>
    <p:extLst>
      <p:ext uri="{BB962C8B-B14F-4D97-AF65-F5344CB8AC3E}">
        <p14:creationId xmlns:p14="http://schemas.microsoft.com/office/powerpoint/2010/main" val="3808209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0209FA0-CBD1-4793-8A0F-A87290BEFDD6}" type="datetimeFigureOut">
              <a:rPr lang="en-GB" smtClean="0"/>
              <a:pPr/>
              <a:t>16/08/2019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036B85-1DD9-4FFB-8E95-D7E16FB2AEA9}" type="slidenum">
              <a:rPr lang="en-GB" smtClean="0"/>
              <a:pPr/>
              <a:t>‹#›</a:t>
            </a:fld>
            <a:endParaRPr lang="en-GB"/>
          </a:p>
        </p:txBody>
      </p:sp>
    </p:spTree>
    <p:extLst>
      <p:ext uri="{BB962C8B-B14F-4D97-AF65-F5344CB8AC3E}">
        <p14:creationId xmlns:p14="http://schemas.microsoft.com/office/powerpoint/2010/main" val="792592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0209FA0-CBD1-4793-8A0F-A87290BEFDD6}" type="datetimeFigureOut">
              <a:rPr lang="en-GB" smtClean="0"/>
              <a:pPr/>
              <a:t>16/08/2019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036B85-1DD9-4FFB-8E95-D7E16FB2AEA9}" type="slidenum">
              <a:rPr lang="en-GB" smtClean="0"/>
              <a:pPr/>
              <a:t>‹#›</a:t>
            </a:fld>
            <a:endParaRPr lang="en-GB"/>
          </a:p>
        </p:txBody>
      </p:sp>
    </p:spTree>
    <p:extLst>
      <p:ext uri="{BB962C8B-B14F-4D97-AF65-F5344CB8AC3E}">
        <p14:creationId xmlns:p14="http://schemas.microsoft.com/office/powerpoint/2010/main" val="1076394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609600" y="1600201"/>
            <a:ext cx="109728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9E6098-81BD-4AE2-84E8-1AA6389C16F5}" type="slidenum">
              <a:rPr lang="en-US"/>
              <a:pPr>
                <a:defRPr/>
              </a:pPr>
              <a:t>‹#›</a:t>
            </a:fld>
            <a:endParaRPr lang="en-US"/>
          </a:p>
        </p:txBody>
      </p:sp>
    </p:spTree>
    <p:extLst>
      <p:ext uri="{BB962C8B-B14F-4D97-AF65-F5344CB8AC3E}">
        <p14:creationId xmlns:p14="http://schemas.microsoft.com/office/powerpoint/2010/main" val="121104301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0209FA0-CBD1-4793-8A0F-A87290BEFDD6}" type="datetimeFigureOut">
              <a:rPr lang="en-GB" smtClean="0"/>
              <a:pPr/>
              <a:t>16/08/2019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036B85-1DD9-4FFB-8E95-D7E16FB2AEA9}" type="slidenum">
              <a:rPr lang="en-GB" smtClean="0"/>
              <a:pPr/>
              <a:t>‹#›</a:t>
            </a:fld>
            <a:endParaRPr lang="en-GB"/>
          </a:p>
        </p:txBody>
      </p:sp>
    </p:spTree>
    <p:extLst>
      <p:ext uri="{BB962C8B-B14F-4D97-AF65-F5344CB8AC3E}">
        <p14:creationId xmlns:p14="http://schemas.microsoft.com/office/powerpoint/2010/main" val="746334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209FA0-CBD1-4793-8A0F-A87290BEFDD6}" type="datetimeFigureOut">
              <a:rPr lang="en-GB" smtClean="0"/>
              <a:pPr/>
              <a:t>16/08/2019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036B85-1DD9-4FFB-8E95-D7E16FB2AEA9}" type="slidenum">
              <a:rPr lang="en-GB" smtClean="0"/>
              <a:pPr/>
              <a:t>‹#›</a:t>
            </a:fld>
            <a:endParaRPr lang="en-GB"/>
          </a:p>
        </p:txBody>
      </p:sp>
    </p:spTree>
    <p:extLst>
      <p:ext uri="{BB962C8B-B14F-4D97-AF65-F5344CB8AC3E}">
        <p14:creationId xmlns:p14="http://schemas.microsoft.com/office/powerpoint/2010/main" val="3919010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0209FA0-CBD1-4793-8A0F-A87290BEFDD6}" type="datetimeFigureOut">
              <a:rPr lang="en-GB" smtClean="0"/>
              <a:pPr/>
              <a:t>16/08/2019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036B85-1DD9-4FFB-8E95-D7E16FB2AEA9}" type="slidenum">
              <a:rPr lang="en-GB" smtClean="0"/>
              <a:pPr/>
              <a:t>‹#›</a:t>
            </a:fld>
            <a:endParaRPr lang="en-GB"/>
          </a:p>
        </p:txBody>
      </p:sp>
    </p:spTree>
    <p:extLst>
      <p:ext uri="{BB962C8B-B14F-4D97-AF65-F5344CB8AC3E}">
        <p14:creationId xmlns:p14="http://schemas.microsoft.com/office/powerpoint/2010/main" val="4244481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0209FA0-CBD1-4793-8A0F-A87290BEFDD6}" type="datetimeFigureOut">
              <a:rPr lang="en-GB" smtClean="0"/>
              <a:pPr/>
              <a:t>16/08/2019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036B85-1DD9-4FFB-8E95-D7E16FB2AEA9}" type="slidenum">
              <a:rPr lang="en-GB" smtClean="0"/>
              <a:pPr/>
              <a:t>‹#›</a:t>
            </a:fld>
            <a:endParaRPr lang="en-GB"/>
          </a:p>
        </p:txBody>
      </p:sp>
    </p:spTree>
    <p:extLst>
      <p:ext uri="{BB962C8B-B14F-4D97-AF65-F5344CB8AC3E}">
        <p14:creationId xmlns:p14="http://schemas.microsoft.com/office/powerpoint/2010/main" val="3294872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0209FA0-CBD1-4793-8A0F-A87290BEFDD6}" type="datetimeFigureOut">
              <a:rPr lang="en-GB" smtClean="0"/>
              <a:pPr/>
              <a:t>16/08/2019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036B85-1DD9-4FFB-8E95-D7E16FB2AEA9}" type="slidenum">
              <a:rPr lang="en-GB" smtClean="0"/>
              <a:pPr/>
              <a:t>‹#›</a:t>
            </a:fld>
            <a:endParaRPr lang="en-GB"/>
          </a:p>
        </p:txBody>
      </p:sp>
    </p:spTree>
    <p:extLst>
      <p:ext uri="{BB962C8B-B14F-4D97-AF65-F5344CB8AC3E}">
        <p14:creationId xmlns:p14="http://schemas.microsoft.com/office/powerpoint/2010/main" val="3115786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209FA0-CBD1-4793-8A0F-A87290BEFDD6}" type="datetimeFigureOut">
              <a:rPr lang="en-GB" smtClean="0"/>
              <a:pPr/>
              <a:t>16/08/2019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6036B85-1DD9-4FFB-8E95-D7E16FB2AEA9}" type="slidenum">
              <a:rPr lang="en-GB" smtClean="0"/>
              <a:pPr/>
              <a:t>‹#›</a:t>
            </a:fld>
            <a:endParaRPr lang="en-GB"/>
          </a:p>
        </p:txBody>
      </p:sp>
    </p:spTree>
    <p:extLst>
      <p:ext uri="{BB962C8B-B14F-4D97-AF65-F5344CB8AC3E}">
        <p14:creationId xmlns:p14="http://schemas.microsoft.com/office/powerpoint/2010/main" val="2726578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0209FA0-CBD1-4793-8A0F-A87290BEFDD6}" type="datetimeFigureOut">
              <a:rPr lang="en-GB" smtClean="0"/>
              <a:pPr/>
              <a:t>16/08/2019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036B85-1DD9-4FFB-8E95-D7E16FB2AEA9}" type="slidenum">
              <a:rPr lang="en-GB" smtClean="0"/>
              <a:pPr/>
              <a:t>‹#›</a:t>
            </a:fld>
            <a:endParaRPr lang="en-GB"/>
          </a:p>
        </p:txBody>
      </p:sp>
    </p:spTree>
    <p:extLst>
      <p:ext uri="{BB962C8B-B14F-4D97-AF65-F5344CB8AC3E}">
        <p14:creationId xmlns:p14="http://schemas.microsoft.com/office/powerpoint/2010/main" val="1838982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0209FA0-CBD1-4793-8A0F-A87290BEFDD6}" type="datetimeFigureOut">
              <a:rPr lang="en-GB" smtClean="0"/>
              <a:pPr/>
              <a:t>16/08/2019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036B85-1DD9-4FFB-8E95-D7E16FB2AEA9}" type="slidenum">
              <a:rPr lang="en-GB" smtClean="0"/>
              <a:pPr/>
              <a:t>‹#›</a:t>
            </a:fld>
            <a:endParaRPr lang="en-GB"/>
          </a:p>
        </p:txBody>
      </p:sp>
    </p:spTree>
    <p:extLst>
      <p:ext uri="{BB962C8B-B14F-4D97-AF65-F5344CB8AC3E}">
        <p14:creationId xmlns:p14="http://schemas.microsoft.com/office/powerpoint/2010/main" val="1391004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209FA0-CBD1-4793-8A0F-A87290BEFDD6}" type="datetimeFigureOut">
              <a:rPr lang="en-GB" smtClean="0"/>
              <a:pPr/>
              <a:t>16/08/2019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036B85-1DD9-4FFB-8E95-D7E16FB2AEA9}" type="slidenum">
              <a:rPr lang="en-GB" smtClean="0"/>
              <a:pPr/>
              <a:t>‹#›</a:t>
            </a:fld>
            <a:endParaRPr lang="en-GB"/>
          </a:p>
        </p:txBody>
      </p:sp>
    </p:spTree>
    <p:extLst>
      <p:ext uri="{BB962C8B-B14F-4D97-AF65-F5344CB8AC3E}">
        <p14:creationId xmlns:p14="http://schemas.microsoft.com/office/powerpoint/2010/main" val="1185728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image" Target="../media/image5.e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dirty="0"/>
          </a:p>
        </p:txBody>
      </p:sp>
      <p:pic>
        <p:nvPicPr>
          <p:cNvPr id="1026" name="Picture 2" descr="C:\Users\julia.mackel\AppData\Local\Microsoft\Windows\Temporary Internet Files\Content.Outlook\TOMHDOSN\Lothian Quality Brand.png"/>
          <p:cNvPicPr>
            <a:picLocks noChangeAspect="1" noChangeArrowheads="1"/>
          </p:cNvPicPr>
          <p:nvPr/>
        </p:nvPicPr>
        <p:blipFill>
          <a:blip r:embed="rId2" cstate="print"/>
          <a:srcRect/>
          <a:stretch>
            <a:fillRect/>
          </a:stretch>
        </p:blipFill>
        <p:spPr bwMode="auto">
          <a:xfrm>
            <a:off x="2971088" y="2666827"/>
            <a:ext cx="6249824" cy="1524347"/>
          </a:xfrm>
          <a:prstGeom prst="rect">
            <a:avLst/>
          </a:prstGeom>
          <a:noFill/>
        </p:spPr>
      </p:pic>
    </p:spTree>
    <p:extLst>
      <p:ext uri="{BB962C8B-B14F-4D97-AF65-F5344CB8AC3E}">
        <p14:creationId xmlns:p14="http://schemas.microsoft.com/office/powerpoint/2010/main" val="30869504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Cause and Effect Diagram</a:t>
            </a:r>
            <a:endParaRPr lang="en-GB" dirty="0"/>
          </a:p>
        </p:txBody>
      </p:sp>
      <p:sp>
        <p:nvSpPr>
          <p:cNvPr id="3" name="Content Placeholder 2"/>
          <p:cNvSpPr>
            <a:spLocks noGrp="1"/>
          </p:cNvSpPr>
          <p:nvPr>
            <p:ph idx="1"/>
          </p:nvPr>
        </p:nvSpPr>
        <p:spPr/>
        <p:txBody>
          <a:bodyPr/>
          <a:lstStyle/>
          <a:p>
            <a:r>
              <a:rPr lang="en-GB" dirty="0" smtClean="0"/>
              <a:t>Allows a team to identify  all the possible causes related to a problem. </a:t>
            </a:r>
          </a:p>
          <a:p>
            <a:pPr>
              <a:buNone/>
            </a:pPr>
            <a:endParaRPr lang="en-GB" dirty="0"/>
          </a:p>
        </p:txBody>
      </p:sp>
      <p:pic>
        <p:nvPicPr>
          <p:cNvPr id="4" name="Picture 3" descr="Fishbone-Diagram-FI.jpg"/>
          <p:cNvPicPr>
            <a:picLocks noChangeAspect="1"/>
          </p:cNvPicPr>
          <p:nvPr/>
        </p:nvPicPr>
        <p:blipFill>
          <a:blip r:embed="rId2" cstate="print"/>
          <a:stretch>
            <a:fillRect/>
          </a:stretch>
        </p:blipFill>
        <p:spPr>
          <a:xfrm>
            <a:off x="1775520" y="3068960"/>
            <a:ext cx="7776864" cy="2697758"/>
          </a:xfrm>
          <a:prstGeom prst="rect">
            <a:avLst/>
          </a:prstGeom>
        </p:spPr>
      </p:pic>
      <p:pic>
        <p:nvPicPr>
          <p:cNvPr id="5" name="Picture 2" descr="C:\Users\julia.mackel\AppData\Local\Microsoft\Windows\Temporary Internet Files\Content.Outlook\TOMHDOSN\Lothian Quality Brand.png"/>
          <p:cNvPicPr>
            <a:picLocks noChangeAspect="1" noChangeArrowheads="1"/>
          </p:cNvPicPr>
          <p:nvPr/>
        </p:nvPicPr>
        <p:blipFill>
          <a:blip r:embed="rId3" cstate="print"/>
          <a:srcRect/>
          <a:stretch>
            <a:fillRect/>
          </a:stretch>
        </p:blipFill>
        <p:spPr bwMode="auto">
          <a:xfrm>
            <a:off x="7824192" y="5949280"/>
            <a:ext cx="2692864" cy="656796"/>
          </a:xfrm>
          <a:prstGeom prst="rect">
            <a:avLst/>
          </a:prstGeom>
          <a:noFill/>
        </p:spPr>
      </p:pic>
    </p:spTree>
    <p:extLst>
      <p:ext uri="{BB962C8B-B14F-4D97-AF65-F5344CB8AC3E}">
        <p14:creationId xmlns:p14="http://schemas.microsoft.com/office/powerpoint/2010/main" val="23356933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2279576" y="1372051"/>
            <a:ext cx="7344816" cy="4447103"/>
          </a:xfrm>
          <a:prstGeom prst="rect">
            <a:avLst/>
          </a:prstGeom>
          <a:noFill/>
          <a:ln w="9525">
            <a:noFill/>
            <a:miter lim="800000"/>
            <a:headEnd/>
            <a:tailEnd/>
          </a:ln>
        </p:spPr>
      </p:pic>
      <p:pic>
        <p:nvPicPr>
          <p:cNvPr id="3" name="Picture 2" descr="C:\Users\julia.mackel\AppData\Local\Microsoft\Windows\Temporary Internet Files\Content.Outlook\TOMHDOSN\Lothian Quality Brand.png"/>
          <p:cNvPicPr>
            <a:picLocks noChangeAspect="1" noChangeArrowheads="1"/>
          </p:cNvPicPr>
          <p:nvPr/>
        </p:nvPicPr>
        <p:blipFill>
          <a:blip r:embed="rId3" cstate="print"/>
          <a:srcRect/>
          <a:stretch>
            <a:fillRect/>
          </a:stretch>
        </p:blipFill>
        <p:spPr bwMode="auto">
          <a:xfrm>
            <a:off x="7824192" y="5949280"/>
            <a:ext cx="2692864" cy="656796"/>
          </a:xfrm>
          <a:prstGeom prst="rect">
            <a:avLst/>
          </a:prstGeom>
          <a:noFill/>
        </p:spPr>
      </p:pic>
    </p:spTree>
    <p:extLst>
      <p:ext uri="{BB962C8B-B14F-4D97-AF65-F5344CB8AC3E}">
        <p14:creationId xmlns:p14="http://schemas.microsoft.com/office/powerpoint/2010/main" val="34917568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ardrop 3"/>
          <p:cNvSpPr/>
          <p:nvPr/>
        </p:nvSpPr>
        <p:spPr>
          <a:xfrm rot="2058593">
            <a:off x="1635794" y="2803001"/>
            <a:ext cx="1701013" cy="519227"/>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Skills Matching Process</a:t>
            </a:r>
          </a:p>
        </p:txBody>
      </p:sp>
      <p:cxnSp>
        <p:nvCxnSpPr>
          <p:cNvPr id="5" name="Straight Connector 4"/>
          <p:cNvCxnSpPr/>
          <p:nvPr/>
        </p:nvCxnSpPr>
        <p:spPr>
          <a:xfrm flipV="1">
            <a:off x="3335156" y="3284984"/>
            <a:ext cx="5857189" cy="42592"/>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3335156" y="1700808"/>
            <a:ext cx="1680725" cy="162676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4439817" y="1700808"/>
            <a:ext cx="1680725" cy="162676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5375921" y="1700808"/>
            <a:ext cx="1680725" cy="162676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6456041" y="1700808"/>
            <a:ext cx="1680725" cy="16267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7536161" y="1628800"/>
            <a:ext cx="1680725" cy="16267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335156" y="3327576"/>
            <a:ext cx="1464701" cy="16135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375921" y="3356992"/>
            <a:ext cx="1464701" cy="16135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456041" y="3284984"/>
            <a:ext cx="1464701" cy="16135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536161" y="3356992"/>
            <a:ext cx="1464701" cy="16135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439817" y="3356992"/>
            <a:ext cx="1464701" cy="1613592"/>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215680" y="2420889"/>
            <a:ext cx="1080120" cy="830997"/>
          </a:xfrm>
          <a:prstGeom prst="rect">
            <a:avLst/>
          </a:prstGeom>
          <a:noFill/>
        </p:spPr>
        <p:txBody>
          <a:bodyPr wrap="square" rtlCol="0">
            <a:spAutoFit/>
          </a:bodyPr>
          <a:lstStyle/>
          <a:p>
            <a:r>
              <a:rPr lang="en-GB" sz="1200" dirty="0"/>
              <a:t>Senior managers to support redeployment</a:t>
            </a:r>
          </a:p>
        </p:txBody>
      </p:sp>
      <p:sp>
        <p:nvSpPr>
          <p:cNvPr id="17" name="TextBox 16"/>
          <p:cNvSpPr txBox="1"/>
          <p:nvPr/>
        </p:nvSpPr>
        <p:spPr>
          <a:xfrm>
            <a:off x="3359696" y="1700809"/>
            <a:ext cx="1440160" cy="646331"/>
          </a:xfrm>
          <a:prstGeom prst="rect">
            <a:avLst/>
          </a:prstGeom>
          <a:noFill/>
        </p:spPr>
        <p:txBody>
          <a:bodyPr wrap="square" rtlCol="0">
            <a:spAutoFit/>
          </a:bodyPr>
          <a:lstStyle/>
          <a:p>
            <a:r>
              <a:rPr lang="en-GB" sz="1200" dirty="0"/>
              <a:t>Managers expectations will not consider</a:t>
            </a:r>
          </a:p>
        </p:txBody>
      </p:sp>
      <p:sp>
        <p:nvSpPr>
          <p:cNvPr id="18" name="TextBox 17"/>
          <p:cNvSpPr txBox="1"/>
          <p:nvPr/>
        </p:nvSpPr>
        <p:spPr>
          <a:xfrm>
            <a:off x="4079776" y="1124745"/>
            <a:ext cx="1008112" cy="646331"/>
          </a:xfrm>
          <a:prstGeom prst="rect">
            <a:avLst/>
          </a:prstGeom>
          <a:noFill/>
        </p:spPr>
        <p:txBody>
          <a:bodyPr wrap="square" rtlCol="0">
            <a:spAutoFit/>
          </a:bodyPr>
          <a:lstStyle/>
          <a:p>
            <a:r>
              <a:rPr lang="en-GB" sz="1200" dirty="0"/>
              <a:t>Learn pro recruitment training</a:t>
            </a:r>
          </a:p>
        </p:txBody>
      </p:sp>
      <p:sp>
        <p:nvSpPr>
          <p:cNvPr id="19" name="TextBox 18"/>
          <p:cNvSpPr txBox="1"/>
          <p:nvPr/>
        </p:nvSpPr>
        <p:spPr>
          <a:xfrm>
            <a:off x="4439816" y="2420889"/>
            <a:ext cx="936104" cy="830997"/>
          </a:xfrm>
          <a:prstGeom prst="rect">
            <a:avLst/>
          </a:prstGeom>
          <a:noFill/>
        </p:spPr>
        <p:txBody>
          <a:bodyPr wrap="square" rtlCol="0">
            <a:spAutoFit/>
          </a:bodyPr>
          <a:lstStyle/>
          <a:p>
            <a:r>
              <a:rPr lang="en-GB" sz="1200" dirty="0"/>
              <a:t>Managers responsible for training 4 weeks</a:t>
            </a:r>
          </a:p>
        </p:txBody>
      </p:sp>
      <p:sp>
        <p:nvSpPr>
          <p:cNvPr id="20" name="TextBox 19"/>
          <p:cNvSpPr txBox="1"/>
          <p:nvPr/>
        </p:nvSpPr>
        <p:spPr>
          <a:xfrm>
            <a:off x="3215680" y="692696"/>
            <a:ext cx="2448272" cy="369332"/>
          </a:xfrm>
          <a:prstGeom prst="rect">
            <a:avLst/>
          </a:prstGeom>
          <a:noFill/>
          <a:ln>
            <a:solidFill>
              <a:schemeClr val="accent1"/>
            </a:solidFill>
          </a:ln>
        </p:spPr>
        <p:txBody>
          <a:bodyPr wrap="square" rtlCol="0">
            <a:spAutoFit/>
          </a:bodyPr>
          <a:lstStyle/>
          <a:p>
            <a:pPr algn="ctr"/>
            <a:r>
              <a:rPr lang="en-GB" dirty="0"/>
              <a:t>Management</a:t>
            </a:r>
          </a:p>
        </p:txBody>
      </p:sp>
      <p:sp>
        <p:nvSpPr>
          <p:cNvPr id="21" name="TextBox 20"/>
          <p:cNvSpPr txBox="1"/>
          <p:nvPr/>
        </p:nvSpPr>
        <p:spPr>
          <a:xfrm>
            <a:off x="3287688" y="3645025"/>
            <a:ext cx="1008112" cy="646331"/>
          </a:xfrm>
          <a:prstGeom prst="rect">
            <a:avLst/>
          </a:prstGeom>
          <a:noFill/>
        </p:spPr>
        <p:txBody>
          <a:bodyPr wrap="square" rtlCol="0">
            <a:spAutoFit/>
          </a:bodyPr>
          <a:lstStyle/>
          <a:p>
            <a:r>
              <a:rPr lang="en-GB" sz="1200" dirty="0"/>
              <a:t>Assessment training centre</a:t>
            </a:r>
          </a:p>
        </p:txBody>
      </p:sp>
      <p:sp>
        <p:nvSpPr>
          <p:cNvPr id="22" name="TextBox 21"/>
          <p:cNvSpPr txBox="1"/>
          <p:nvPr/>
        </p:nvSpPr>
        <p:spPr>
          <a:xfrm>
            <a:off x="3863752" y="4221089"/>
            <a:ext cx="1152128" cy="646331"/>
          </a:xfrm>
          <a:prstGeom prst="rect">
            <a:avLst/>
          </a:prstGeom>
          <a:noFill/>
        </p:spPr>
        <p:txBody>
          <a:bodyPr wrap="square" rtlCol="0">
            <a:spAutoFit/>
          </a:bodyPr>
          <a:lstStyle/>
          <a:p>
            <a:r>
              <a:rPr lang="en-GB" sz="1200" dirty="0"/>
              <a:t>Pre Redeployment training</a:t>
            </a:r>
          </a:p>
        </p:txBody>
      </p:sp>
      <p:sp>
        <p:nvSpPr>
          <p:cNvPr id="23" name="TextBox 22"/>
          <p:cNvSpPr txBox="1"/>
          <p:nvPr/>
        </p:nvSpPr>
        <p:spPr>
          <a:xfrm>
            <a:off x="3431704" y="5301208"/>
            <a:ext cx="2448272" cy="369332"/>
          </a:xfrm>
          <a:prstGeom prst="rect">
            <a:avLst/>
          </a:prstGeom>
          <a:noFill/>
          <a:ln>
            <a:solidFill>
              <a:schemeClr val="accent1"/>
            </a:solidFill>
          </a:ln>
        </p:spPr>
        <p:txBody>
          <a:bodyPr wrap="square" rtlCol="0">
            <a:spAutoFit/>
          </a:bodyPr>
          <a:lstStyle/>
          <a:p>
            <a:pPr algn="ctr"/>
            <a:r>
              <a:rPr lang="en-GB" dirty="0"/>
              <a:t>Support</a:t>
            </a:r>
          </a:p>
        </p:txBody>
      </p:sp>
      <p:sp>
        <p:nvSpPr>
          <p:cNvPr id="24" name="TextBox 23"/>
          <p:cNvSpPr txBox="1"/>
          <p:nvPr/>
        </p:nvSpPr>
        <p:spPr>
          <a:xfrm>
            <a:off x="4511824" y="3356993"/>
            <a:ext cx="1152128" cy="830997"/>
          </a:xfrm>
          <a:prstGeom prst="rect">
            <a:avLst/>
          </a:prstGeom>
          <a:noFill/>
        </p:spPr>
        <p:txBody>
          <a:bodyPr wrap="square" rtlCol="0">
            <a:spAutoFit/>
          </a:bodyPr>
          <a:lstStyle/>
          <a:p>
            <a:r>
              <a:rPr lang="en-GB" sz="1200" dirty="0"/>
              <a:t>Culture expectations support mentorship</a:t>
            </a:r>
          </a:p>
        </p:txBody>
      </p:sp>
      <p:sp>
        <p:nvSpPr>
          <p:cNvPr id="25" name="TextBox 24"/>
          <p:cNvSpPr txBox="1"/>
          <p:nvPr/>
        </p:nvSpPr>
        <p:spPr>
          <a:xfrm>
            <a:off x="5015880" y="4149081"/>
            <a:ext cx="1152128" cy="646331"/>
          </a:xfrm>
          <a:prstGeom prst="rect">
            <a:avLst/>
          </a:prstGeom>
          <a:noFill/>
        </p:spPr>
        <p:txBody>
          <a:bodyPr wrap="square" rtlCol="0">
            <a:spAutoFit/>
          </a:bodyPr>
          <a:lstStyle/>
          <a:p>
            <a:r>
              <a:rPr lang="en-GB" sz="1200" dirty="0"/>
              <a:t>12 week training period service pays</a:t>
            </a:r>
          </a:p>
        </p:txBody>
      </p:sp>
      <p:sp>
        <p:nvSpPr>
          <p:cNvPr id="26" name="TextBox 25"/>
          <p:cNvSpPr txBox="1"/>
          <p:nvPr/>
        </p:nvSpPr>
        <p:spPr>
          <a:xfrm>
            <a:off x="5519936" y="4797153"/>
            <a:ext cx="1152128" cy="461665"/>
          </a:xfrm>
          <a:prstGeom prst="rect">
            <a:avLst/>
          </a:prstGeom>
          <a:noFill/>
        </p:spPr>
        <p:txBody>
          <a:bodyPr wrap="square" rtlCol="0">
            <a:spAutoFit/>
          </a:bodyPr>
          <a:lstStyle/>
          <a:p>
            <a:r>
              <a:rPr lang="en-GB" sz="1200" dirty="0"/>
              <a:t>Redeployee expectations</a:t>
            </a:r>
          </a:p>
        </p:txBody>
      </p:sp>
      <p:sp>
        <p:nvSpPr>
          <p:cNvPr id="27" name="TextBox 26"/>
          <p:cNvSpPr txBox="1"/>
          <p:nvPr/>
        </p:nvSpPr>
        <p:spPr>
          <a:xfrm>
            <a:off x="4151784" y="4869161"/>
            <a:ext cx="1152128" cy="276999"/>
          </a:xfrm>
          <a:prstGeom prst="rect">
            <a:avLst/>
          </a:prstGeom>
          <a:noFill/>
        </p:spPr>
        <p:txBody>
          <a:bodyPr wrap="square" rtlCol="0">
            <a:spAutoFit/>
          </a:bodyPr>
          <a:lstStyle/>
          <a:p>
            <a:r>
              <a:rPr lang="en-GB" sz="1200" dirty="0"/>
              <a:t>Job ready</a:t>
            </a:r>
          </a:p>
        </p:txBody>
      </p:sp>
      <p:sp>
        <p:nvSpPr>
          <p:cNvPr id="28" name="TextBox 27"/>
          <p:cNvSpPr txBox="1"/>
          <p:nvPr/>
        </p:nvSpPr>
        <p:spPr>
          <a:xfrm>
            <a:off x="6528048" y="5301208"/>
            <a:ext cx="2448272" cy="369332"/>
          </a:xfrm>
          <a:prstGeom prst="rect">
            <a:avLst/>
          </a:prstGeom>
          <a:noFill/>
          <a:ln>
            <a:solidFill>
              <a:schemeClr val="accent1"/>
            </a:solidFill>
          </a:ln>
        </p:spPr>
        <p:txBody>
          <a:bodyPr wrap="square" rtlCol="0">
            <a:spAutoFit/>
          </a:bodyPr>
          <a:lstStyle/>
          <a:p>
            <a:pPr algn="ctr"/>
            <a:r>
              <a:rPr lang="en-GB" dirty="0"/>
              <a:t>Person Specification</a:t>
            </a:r>
          </a:p>
        </p:txBody>
      </p:sp>
      <p:sp>
        <p:nvSpPr>
          <p:cNvPr id="30" name="TextBox 29"/>
          <p:cNvSpPr txBox="1"/>
          <p:nvPr/>
        </p:nvSpPr>
        <p:spPr>
          <a:xfrm>
            <a:off x="6456040" y="3501009"/>
            <a:ext cx="1152128" cy="646331"/>
          </a:xfrm>
          <a:prstGeom prst="rect">
            <a:avLst/>
          </a:prstGeom>
          <a:noFill/>
        </p:spPr>
        <p:txBody>
          <a:bodyPr wrap="square" rtlCol="0">
            <a:spAutoFit/>
          </a:bodyPr>
          <a:lstStyle/>
          <a:p>
            <a:r>
              <a:rPr lang="en-GB" sz="1200" dirty="0"/>
              <a:t>Definitions good &amp; excellent</a:t>
            </a:r>
          </a:p>
        </p:txBody>
      </p:sp>
      <p:sp>
        <p:nvSpPr>
          <p:cNvPr id="31" name="TextBox 30"/>
          <p:cNvSpPr txBox="1"/>
          <p:nvPr/>
        </p:nvSpPr>
        <p:spPr>
          <a:xfrm>
            <a:off x="6888088" y="4149081"/>
            <a:ext cx="1152128" cy="461665"/>
          </a:xfrm>
          <a:prstGeom prst="rect">
            <a:avLst/>
          </a:prstGeom>
          <a:noFill/>
        </p:spPr>
        <p:txBody>
          <a:bodyPr wrap="square" rtlCol="0">
            <a:spAutoFit/>
          </a:bodyPr>
          <a:lstStyle/>
          <a:p>
            <a:r>
              <a:rPr lang="en-GB" sz="1200" dirty="0"/>
              <a:t>Basic skills match</a:t>
            </a:r>
          </a:p>
        </p:txBody>
      </p:sp>
      <p:sp>
        <p:nvSpPr>
          <p:cNvPr id="32" name="TextBox 31"/>
          <p:cNvSpPr txBox="1"/>
          <p:nvPr/>
        </p:nvSpPr>
        <p:spPr>
          <a:xfrm>
            <a:off x="7320136" y="4581129"/>
            <a:ext cx="1152128" cy="461665"/>
          </a:xfrm>
          <a:prstGeom prst="rect">
            <a:avLst/>
          </a:prstGeom>
          <a:noFill/>
        </p:spPr>
        <p:txBody>
          <a:bodyPr wrap="square" rtlCol="0">
            <a:spAutoFit/>
          </a:bodyPr>
          <a:lstStyle/>
          <a:p>
            <a:r>
              <a:rPr lang="en-GB" sz="1200" dirty="0"/>
              <a:t>Input from experts</a:t>
            </a:r>
          </a:p>
        </p:txBody>
      </p:sp>
      <p:sp>
        <p:nvSpPr>
          <p:cNvPr id="33" name="TextBox 32"/>
          <p:cNvSpPr txBox="1"/>
          <p:nvPr/>
        </p:nvSpPr>
        <p:spPr>
          <a:xfrm>
            <a:off x="6960096" y="1268761"/>
            <a:ext cx="1152128" cy="830997"/>
          </a:xfrm>
          <a:prstGeom prst="rect">
            <a:avLst/>
          </a:prstGeom>
          <a:noFill/>
        </p:spPr>
        <p:txBody>
          <a:bodyPr wrap="square" rtlCol="0">
            <a:spAutoFit/>
          </a:bodyPr>
          <a:lstStyle/>
          <a:p>
            <a:pPr lvl="1"/>
            <a:r>
              <a:rPr lang="en-GB" sz="1200" dirty="0"/>
              <a:t>Lack of entry level posts	</a:t>
            </a:r>
          </a:p>
        </p:txBody>
      </p:sp>
      <p:sp>
        <p:nvSpPr>
          <p:cNvPr id="34" name="TextBox 33"/>
          <p:cNvSpPr txBox="1"/>
          <p:nvPr/>
        </p:nvSpPr>
        <p:spPr>
          <a:xfrm>
            <a:off x="7248128" y="2204865"/>
            <a:ext cx="1152128" cy="646331"/>
          </a:xfrm>
          <a:prstGeom prst="rect">
            <a:avLst/>
          </a:prstGeom>
          <a:noFill/>
        </p:spPr>
        <p:txBody>
          <a:bodyPr wrap="square" rtlCol="0">
            <a:spAutoFit/>
          </a:bodyPr>
          <a:lstStyle/>
          <a:p>
            <a:r>
              <a:rPr lang="en-GB" sz="1200" dirty="0"/>
              <a:t>Complete change of career</a:t>
            </a:r>
          </a:p>
        </p:txBody>
      </p:sp>
      <p:sp>
        <p:nvSpPr>
          <p:cNvPr id="35" name="TextBox 34"/>
          <p:cNvSpPr txBox="1"/>
          <p:nvPr/>
        </p:nvSpPr>
        <p:spPr>
          <a:xfrm>
            <a:off x="7536160" y="3501009"/>
            <a:ext cx="1152128" cy="276999"/>
          </a:xfrm>
          <a:prstGeom prst="rect">
            <a:avLst/>
          </a:prstGeom>
          <a:noFill/>
        </p:spPr>
        <p:txBody>
          <a:bodyPr wrap="square" rtlCol="0">
            <a:spAutoFit/>
          </a:bodyPr>
          <a:lstStyle/>
          <a:p>
            <a:r>
              <a:rPr lang="en-GB" sz="1200" dirty="0"/>
              <a:t>More specific</a:t>
            </a:r>
          </a:p>
        </p:txBody>
      </p:sp>
      <p:sp>
        <p:nvSpPr>
          <p:cNvPr id="36" name="TextBox 35"/>
          <p:cNvSpPr txBox="1"/>
          <p:nvPr/>
        </p:nvSpPr>
        <p:spPr>
          <a:xfrm>
            <a:off x="6384032" y="764704"/>
            <a:ext cx="2448272" cy="369332"/>
          </a:xfrm>
          <a:prstGeom prst="rect">
            <a:avLst/>
          </a:prstGeom>
          <a:noFill/>
          <a:ln>
            <a:solidFill>
              <a:schemeClr val="accent1"/>
            </a:solidFill>
          </a:ln>
        </p:spPr>
        <p:txBody>
          <a:bodyPr wrap="square" rtlCol="0">
            <a:spAutoFit/>
          </a:bodyPr>
          <a:lstStyle/>
          <a:p>
            <a:pPr algn="ctr"/>
            <a:r>
              <a:rPr lang="en-GB" dirty="0"/>
              <a:t>Placement</a:t>
            </a:r>
          </a:p>
        </p:txBody>
      </p:sp>
      <p:sp>
        <p:nvSpPr>
          <p:cNvPr id="38" name="TextBox 37"/>
          <p:cNvSpPr txBox="1"/>
          <p:nvPr/>
        </p:nvSpPr>
        <p:spPr>
          <a:xfrm>
            <a:off x="8112224" y="4149081"/>
            <a:ext cx="1152128" cy="461665"/>
          </a:xfrm>
          <a:prstGeom prst="rect">
            <a:avLst/>
          </a:prstGeom>
          <a:noFill/>
        </p:spPr>
        <p:txBody>
          <a:bodyPr wrap="square" rtlCol="0">
            <a:spAutoFit/>
          </a:bodyPr>
          <a:lstStyle/>
          <a:p>
            <a:r>
              <a:rPr lang="en-GB" sz="1200" dirty="0"/>
              <a:t>Referral forms not filled in</a:t>
            </a:r>
          </a:p>
        </p:txBody>
      </p:sp>
    </p:spTree>
    <p:extLst>
      <p:ext uri="{BB962C8B-B14F-4D97-AF65-F5344CB8AC3E}">
        <p14:creationId xmlns:p14="http://schemas.microsoft.com/office/powerpoint/2010/main" val="592845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 </a:t>
            </a:r>
            <a:endParaRPr lang="en-GB" dirty="0"/>
          </a:p>
        </p:txBody>
      </p:sp>
      <p:sp>
        <p:nvSpPr>
          <p:cNvPr id="3" name="Content Placeholder 2"/>
          <p:cNvSpPr>
            <a:spLocks noGrp="1"/>
          </p:cNvSpPr>
          <p:nvPr>
            <p:ph idx="1"/>
          </p:nvPr>
        </p:nvSpPr>
        <p:spPr/>
        <p:txBody>
          <a:bodyPr/>
          <a:lstStyle/>
          <a:p>
            <a:pPr marL="457200" indent="-457200"/>
            <a:r>
              <a:rPr lang="en-GB" dirty="0" smtClean="0"/>
              <a:t>Define the problem:</a:t>
            </a:r>
          </a:p>
          <a:p>
            <a:pPr marL="457200" indent="-457200">
              <a:buNone/>
            </a:pPr>
            <a:endParaRPr lang="en-GB" dirty="0" smtClean="0"/>
          </a:p>
          <a:p>
            <a:pPr marL="857250" lvl="1" indent="-457200"/>
            <a:r>
              <a:rPr lang="en-GB" dirty="0" smtClean="0"/>
              <a:t>Why did I get a speeding ticket when going home on Friday night?</a:t>
            </a:r>
          </a:p>
          <a:p>
            <a:pPr marL="857250" lvl="1" indent="-457200">
              <a:buNone/>
            </a:pPr>
            <a:endParaRPr lang="en-GB" dirty="0" smtClean="0"/>
          </a:p>
          <a:p>
            <a:pPr marL="457200" indent="-457200"/>
            <a:r>
              <a:rPr lang="en-GB" dirty="0" smtClean="0"/>
              <a:t>Brainstorm ideas</a:t>
            </a:r>
          </a:p>
          <a:p>
            <a:pPr marL="457200" indent="-457200"/>
            <a:r>
              <a:rPr lang="en-GB" dirty="0" smtClean="0"/>
              <a:t>Theme</a:t>
            </a:r>
          </a:p>
          <a:p>
            <a:pPr marL="457200" indent="-457200"/>
            <a:r>
              <a:rPr lang="en-GB" dirty="0" smtClean="0"/>
              <a:t>Put into diagram</a:t>
            </a:r>
          </a:p>
          <a:p>
            <a:pPr marL="457200" indent="-457200">
              <a:buNone/>
            </a:pPr>
            <a:endParaRPr lang="en-GB" dirty="0" smtClean="0"/>
          </a:p>
          <a:p>
            <a:pPr marL="457200" indent="-457200">
              <a:buNone/>
            </a:pPr>
            <a:endParaRPr lang="en-GB" dirty="0" smtClean="0"/>
          </a:p>
        </p:txBody>
      </p:sp>
      <p:pic>
        <p:nvPicPr>
          <p:cNvPr id="4" name="Picture 2" descr="C:\Users\julia.mackel\AppData\Local\Microsoft\Windows\Temporary Internet Files\Content.Outlook\TOMHDOSN\Lothian Quality Brand.png"/>
          <p:cNvPicPr>
            <a:picLocks noChangeAspect="1" noChangeArrowheads="1"/>
          </p:cNvPicPr>
          <p:nvPr/>
        </p:nvPicPr>
        <p:blipFill>
          <a:blip r:embed="rId2" cstate="print"/>
          <a:srcRect/>
          <a:stretch>
            <a:fillRect/>
          </a:stretch>
        </p:blipFill>
        <p:spPr bwMode="auto">
          <a:xfrm>
            <a:off x="7824192" y="5949280"/>
            <a:ext cx="2692864" cy="656796"/>
          </a:xfrm>
          <a:prstGeom prst="rect">
            <a:avLst/>
          </a:prstGeom>
          <a:noFill/>
        </p:spPr>
      </p:pic>
    </p:spTree>
    <p:extLst>
      <p:ext uri="{BB962C8B-B14F-4D97-AF65-F5344CB8AC3E}">
        <p14:creationId xmlns:p14="http://schemas.microsoft.com/office/powerpoint/2010/main" val="15929216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a:t>Fish</a:t>
            </a:r>
            <a:r>
              <a:rPr lang="en-GB" sz="3200" dirty="0"/>
              <a:t> </a:t>
            </a:r>
            <a:r>
              <a:rPr lang="en-GB" sz="4000" dirty="0"/>
              <a:t>Bones</a:t>
            </a:r>
          </a:p>
        </p:txBody>
      </p:sp>
      <p:sp>
        <p:nvSpPr>
          <p:cNvPr id="3" name="Content Placeholder 2"/>
          <p:cNvSpPr>
            <a:spLocks noGrp="1"/>
          </p:cNvSpPr>
          <p:nvPr>
            <p:ph idx="1"/>
          </p:nvPr>
        </p:nvSpPr>
        <p:spPr/>
        <p:txBody>
          <a:bodyPr>
            <a:normAutofit/>
          </a:bodyPr>
          <a:lstStyle/>
          <a:p>
            <a:pPr>
              <a:buNone/>
            </a:pPr>
            <a:r>
              <a:rPr lang="en-GB" dirty="0"/>
              <a:t>Bones – Major cause categories:</a:t>
            </a:r>
          </a:p>
          <a:p>
            <a:r>
              <a:rPr lang="en-GB" dirty="0"/>
              <a:t>Policies – higher level decisions</a:t>
            </a:r>
          </a:p>
          <a:p>
            <a:r>
              <a:rPr lang="en-GB" dirty="0"/>
              <a:t>Procedures – steps in the task</a:t>
            </a:r>
          </a:p>
          <a:p>
            <a:r>
              <a:rPr lang="en-GB" dirty="0"/>
              <a:t>People – human element</a:t>
            </a:r>
          </a:p>
          <a:p>
            <a:r>
              <a:rPr lang="en-GB" dirty="0"/>
              <a:t>Equipment </a:t>
            </a:r>
          </a:p>
          <a:p>
            <a:r>
              <a:rPr lang="en-GB" dirty="0"/>
              <a:t>Environment – logistics and space</a:t>
            </a:r>
          </a:p>
          <a:p>
            <a:r>
              <a:rPr lang="en-GB" dirty="0"/>
              <a:t>Measurement – data collection</a:t>
            </a:r>
          </a:p>
        </p:txBody>
      </p:sp>
      <p:pic>
        <p:nvPicPr>
          <p:cNvPr id="4" name="Picture 2" descr="C:\Users\julia.mackel\AppData\Local\Microsoft\Windows\Temporary Internet Files\Content.Outlook\TOMHDOSN\Lothian Quality Brand.png"/>
          <p:cNvPicPr>
            <a:picLocks noChangeAspect="1" noChangeArrowheads="1"/>
          </p:cNvPicPr>
          <p:nvPr/>
        </p:nvPicPr>
        <p:blipFill>
          <a:blip r:embed="rId2" cstate="print"/>
          <a:srcRect/>
          <a:stretch>
            <a:fillRect/>
          </a:stretch>
        </p:blipFill>
        <p:spPr bwMode="auto">
          <a:xfrm>
            <a:off x="7824192" y="5949280"/>
            <a:ext cx="2692864" cy="656796"/>
          </a:xfrm>
          <a:prstGeom prst="rect">
            <a:avLst/>
          </a:prstGeom>
          <a:noFill/>
        </p:spPr>
      </p:pic>
    </p:spTree>
    <p:extLst>
      <p:ext uri="{BB962C8B-B14F-4D97-AF65-F5344CB8AC3E}">
        <p14:creationId xmlns:p14="http://schemas.microsoft.com/office/powerpoint/2010/main" val="34593921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Grp="1" noChangeArrowheads="1"/>
          </p:cNvSpPr>
          <p:nvPr>
            <p:ph type="title"/>
          </p:nvPr>
        </p:nvSpPr>
        <p:spPr>
          <a:xfrm>
            <a:off x="1524000" y="44624"/>
            <a:ext cx="9144000" cy="914400"/>
          </a:xfrm>
        </p:spPr>
        <p:txBody>
          <a:bodyPr>
            <a:normAutofit/>
          </a:bodyPr>
          <a:lstStyle/>
          <a:p>
            <a:pPr eaLnBrk="1" hangingPunct="1"/>
            <a:r>
              <a:rPr lang="en-US" b="1" dirty="0" smtClean="0">
                <a:solidFill>
                  <a:srgbClr val="002060"/>
                </a:solidFill>
              </a:rPr>
              <a:t>Run Chart of ED Registration Time</a:t>
            </a:r>
          </a:p>
        </p:txBody>
      </p:sp>
      <p:graphicFrame>
        <p:nvGraphicFramePr>
          <p:cNvPr id="2050" name="Object 5"/>
          <p:cNvGraphicFramePr>
            <a:graphicFrameLocks noGrp="1" noChangeAspect="1"/>
          </p:cNvGraphicFramePr>
          <p:nvPr>
            <p:ph type="chart" idx="1"/>
          </p:nvPr>
        </p:nvGraphicFramePr>
        <p:xfrm>
          <a:off x="1752600" y="980729"/>
          <a:ext cx="8610600" cy="4716463"/>
        </p:xfrm>
        <a:graphic>
          <a:graphicData uri="http://schemas.openxmlformats.org/presentationml/2006/ole">
            <mc:AlternateContent xmlns:mc="http://schemas.openxmlformats.org/markup-compatibility/2006">
              <mc:Choice xmlns:v="urn:schemas-microsoft-com:vml" Requires="v">
                <p:oleObj spid="_x0000_s6157" name="Chart" r:id="rId4" imgW="7743724" imgH="4724355" progId="MSGraph.Chart.8">
                  <p:embed followColorScheme="full"/>
                </p:oleObj>
              </mc:Choice>
              <mc:Fallback>
                <p:oleObj name="Chart" r:id="rId4" imgW="7743724" imgH="4724355" progId="MSGraph.Chart.8">
                  <p:embed followColorScheme="full"/>
                  <p:pic>
                    <p:nvPicPr>
                      <p:cNvPr id="2050" name="Object 5"/>
                      <p:cNvPicPr>
                        <a:picLocks noChangeAspect="1" noChangeArrowheads="1"/>
                      </p:cNvPicPr>
                      <p:nvPr/>
                    </p:nvPicPr>
                    <p:blipFill>
                      <a:blip r:embed="rId5"/>
                      <a:srcRect/>
                      <a:stretch>
                        <a:fillRect/>
                      </a:stretch>
                    </p:blipFill>
                    <p:spPr bwMode="auto">
                      <a:xfrm>
                        <a:off x="1752600" y="980729"/>
                        <a:ext cx="8610600" cy="4716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2" name="Text Box 6"/>
          <p:cNvSpPr txBox="1">
            <a:spLocks noChangeArrowheads="1"/>
          </p:cNvSpPr>
          <p:nvPr/>
        </p:nvSpPr>
        <p:spPr bwMode="auto">
          <a:xfrm>
            <a:off x="4724400" y="5373217"/>
            <a:ext cx="2743200" cy="396875"/>
          </a:xfrm>
          <a:prstGeom prst="rect">
            <a:avLst/>
          </a:prstGeom>
          <a:noFill/>
          <a:ln w="9525">
            <a:noFill/>
            <a:miter lim="800000"/>
            <a:headEnd/>
            <a:tailEnd/>
          </a:ln>
        </p:spPr>
        <p:txBody>
          <a:bodyPr>
            <a:spAutoFit/>
          </a:bodyPr>
          <a:lstStyle/>
          <a:p>
            <a:pPr algn="ctr" eaLnBrk="0" hangingPunct="0">
              <a:spcBef>
                <a:spcPct val="50000"/>
              </a:spcBef>
            </a:pPr>
            <a:r>
              <a:rPr lang="en-US" sz="2000" dirty="0"/>
              <a:t>Patient Number</a:t>
            </a:r>
          </a:p>
        </p:txBody>
      </p:sp>
      <p:sp>
        <p:nvSpPr>
          <p:cNvPr id="2053" name="Text Box 7"/>
          <p:cNvSpPr txBox="1">
            <a:spLocks noChangeArrowheads="1"/>
          </p:cNvSpPr>
          <p:nvPr/>
        </p:nvSpPr>
        <p:spPr bwMode="auto">
          <a:xfrm rot="16200000">
            <a:off x="503238" y="3148013"/>
            <a:ext cx="2743200" cy="396875"/>
          </a:xfrm>
          <a:prstGeom prst="rect">
            <a:avLst/>
          </a:prstGeom>
          <a:noFill/>
          <a:ln w="9525">
            <a:noFill/>
            <a:miter lim="800000"/>
            <a:headEnd/>
            <a:tailEnd/>
          </a:ln>
        </p:spPr>
        <p:txBody>
          <a:bodyPr>
            <a:spAutoFit/>
          </a:bodyPr>
          <a:lstStyle/>
          <a:p>
            <a:pPr algn="ctr" eaLnBrk="0" hangingPunct="0">
              <a:spcBef>
                <a:spcPct val="50000"/>
              </a:spcBef>
            </a:pPr>
            <a:r>
              <a:rPr lang="en-US" sz="2000"/>
              <a:t>Minutes to Register</a:t>
            </a:r>
          </a:p>
        </p:txBody>
      </p:sp>
      <p:sp>
        <p:nvSpPr>
          <p:cNvPr id="2054" name="Line 8"/>
          <p:cNvSpPr>
            <a:spLocks noChangeShapeType="1"/>
          </p:cNvSpPr>
          <p:nvPr/>
        </p:nvSpPr>
        <p:spPr bwMode="auto">
          <a:xfrm>
            <a:off x="2971800" y="4184650"/>
            <a:ext cx="7543800" cy="0"/>
          </a:xfrm>
          <a:prstGeom prst="line">
            <a:avLst/>
          </a:prstGeom>
          <a:noFill/>
          <a:ln w="25400">
            <a:solidFill>
              <a:srgbClr val="FF0000"/>
            </a:solidFill>
            <a:round/>
            <a:headEnd/>
            <a:tailEnd/>
          </a:ln>
        </p:spPr>
        <p:txBody>
          <a:bodyPr/>
          <a:lstStyle/>
          <a:p>
            <a:endParaRPr lang="en-GB"/>
          </a:p>
        </p:txBody>
      </p:sp>
      <p:sp>
        <p:nvSpPr>
          <p:cNvPr id="2055" name="Text Box 9"/>
          <p:cNvSpPr txBox="1">
            <a:spLocks noChangeArrowheads="1"/>
          </p:cNvSpPr>
          <p:nvPr/>
        </p:nvSpPr>
        <p:spPr bwMode="auto">
          <a:xfrm>
            <a:off x="9982200" y="4148138"/>
            <a:ext cx="447558" cy="215444"/>
          </a:xfrm>
          <a:prstGeom prst="rect">
            <a:avLst/>
          </a:prstGeom>
          <a:noFill/>
          <a:ln w="9525">
            <a:noFill/>
            <a:miter lim="800000"/>
            <a:headEnd/>
            <a:tailEnd/>
          </a:ln>
        </p:spPr>
        <p:txBody>
          <a:bodyPr wrap="none">
            <a:spAutoFit/>
          </a:bodyPr>
          <a:lstStyle/>
          <a:p>
            <a:pPr eaLnBrk="0" hangingPunct="0"/>
            <a:r>
              <a:rPr lang="en-US" sz="800">
                <a:solidFill>
                  <a:srgbClr val="FF3305"/>
                </a:solidFill>
              </a:rPr>
              <a:t>MEAN</a:t>
            </a:r>
          </a:p>
        </p:txBody>
      </p:sp>
      <p:pic>
        <p:nvPicPr>
          <p:cNvPr id="8" name="Picture 7" descr="Lothian Quality and NHS Lothian paths.png"/>
          <p:cNvPicPr>
            <a:picLocks noChangeAspect="1"/>
          </p:cNvPicPr>
          <p:nvPr/>
        </p:nvPicPr>
        <p:blipFill>
          <a:blip r:embed="rId6" cstate="print"/>
          <a:stretch>
            <a:fillRect/>
          </a:stretch>
        </p:blipFill>
        <p:spPr>
          <a:xfrm>
            <a:off x="1698112" y="5983560"/>
            <a:ext cx="4181865" cy="685801"/>
          </a:xfrm>
          <a:prstGeom prst="rect">
            <a:avLst/>
          </a:prstGeom>
        </p:spPr>
      </p:pic>
    </p:spTree>
    <p:extLst>
      <p:ext uri="{BB962C8B-B14F-4D97-AF65-F5344CB8AC3E}">
        <p14:creationId xmlns:p14="http://schemas.microsoft.com/office/powerpoint/2010/main" val="345034621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24000" y="44624"/>
            <a:ext cx="9144000" cy="1143000"/>
          </a:xfrm>
        </p:spPr>
        <p:txBody>
          <a:bodyPr/>
          <a:lstStyle/>
          <a:p>
            <a:pPr eaLnBrk="1" hangingPunct="1"/>
            <a:r>
              <a:rPr lang="en-US" b="1" dirty="0" smtClean="0">
                <a:solidFill>
                  <a:srgbClr val="002060"/>
                </a:solidFill>
              </a:rPr>
              <a:t>Run Chart</a:t>
            </a:r>
          </a:p>
        </p:txBody>
      </p:sp>
      <p:sp>
        <p:nvSpPr>
          <p:cNvPr id="14339" name="Rectangle 3"/>
          <p:cNvSpPr>
            <a:spLocks noGrp="1" noChangeArrowheads="1"/>
          </p:cNvSpPr>
          <p:nvPr>
            <p:ph type="body" idx="1"/>
          </p:nvPr>
        </p:nvSpPr>
        <p:spPr>
          <a:xfrm>
            <a:off x="1524000" y="1196753"/>
            <a:ext cx="9144000" cy="4525963"/>
          </a:xfrm>
        </p:spPr>
        <p:txBody>
          <a:bodyPr/>
          <a:lstStyle/>
          <a:p>
            <a:pPr eaLnBrk="1" hangingPunct="1">
              <a:lnSpc>
                <a:spcPct val="80000"/>
              </a:lnSpc>
            </a:pPr>
            <a:r>
              <a:rPr lang="en-US" b="1" dirty="0"/>
              <a:t>May not give you all the answers, but it well help you ask smarter questions</a:t>
            </a:r>
            <a:r>
              <a:rPr lang="en-US" sz="2400" b="1" dirty="0"/>
              <a:t> </a:t>
            </a:r>
            <a:r>
              <a:rPr lang="en-US" sz="1800" b="1" i="1" dirty="0">
                <a:solidFill>
                  <a:srgbClr val="CF3E00"/>
                </a:solidFill>
              </a:rPr>
              <a:t>(e.g. What happened when the registration time was much higher?)</a:t>
            </a:r>
          </a:p>
          <a:p>
            <a:pPr eaLnBrk="1" hangingPunct="1">
              <a:lnSpc>
                <a:spcPct val="80000"/>
              </a:lnSpc>
            </a:pPr>
            <a:endParaRPr lang="en-US" sz="1800" b="1" i="1" dirty="0">
              <a:solidFill>
                <a:srgbClr val="CF3E00"/>
              </a:solidFill>
            </a:endParaRPr>
          </a:p>
          <a:p>
            <a:pPr eaLnBrk="1" hangingPunct="1">
              <a:lnSpc>
                <a:spcPct val="80000"/>
              </a:lnSpc>
            </a:pPr>
            <a:r>
              <a:rPr lang="en-US" b="1" dirty="0"/>
              <a:t>Provides insight into process behavior</a:t>
            </a:r>
            <a:r>
              <a:rPr lang="en-US" sz="2400" b="1" dirty="0"/>
              <a:t> </a:t>
            </a:r>
            <a:r>
              <a:rPr lang="en-US" sz="1800" b="1" dirty="0">
                <a:solidFill>
                  <a:srgbClr val="CF3E00"/>
                </a:solidFill>
              </a:rPr>
              <a:t>(Seems like there are two processes, one group registers quickly the other more slowly.)</a:t>
            </a:r>
          </a:p>
          <a:p>
            <a:pPr eaLnBrk="1" hangingPunct="1">
              <a:lnSpc>
                <a:spcPct val="80000"/>
              </a:lnSpc>
            </a:pPr>
            <a:endParaRPr lang="en-US" sz="1800" b="1" dirty="0">
              <a:solidFill>
                <a:srgbClr val="CF3E00"/>
              </a:solidFill>
            </a:endParaRPr>
          </a:p>
          <a:p>
            <a:pPr eaLnBrk="1" hangingPunct="1">
              <a:lnSpc>
                <a:spcPct val="80000"/>
              </a:lnSpc>
            </a:pPr>
            <a:r>
              <a:rPr lang="en-US" b="1" dirty="0"/>
              <a:t>No statistical calculations needed</a:t>
            </a:r>
          </a:p>
          <a:p>
            <a:pPr eaLnBrk="1" hangingPunct="1">
              <a:lnSpc>
                <a:spcPct val="80000"/>
              </a:lnSpc>
            </a:pPr>
            <a:endParaRPr lang="en-US" b="1" dirty="0"/>
          </a:p>
          <a:p>
            <a:pPr eaLnBrk="1" hangingPunct="1">
              <a:lnSpc>
                <a:spcPct val="80000"/>
              </a:lnSpc>
            </a:pPr>
            <a:r>
              <a:rPr lang="en-US" b="1" dirty="0"/>
              <a:t>Use for any type of process and any type of data</a:t>
            </a:r>
          </a:p>
        </p:txBody>
      </p:sp>
      <p:pic>
        <p:nvPicPr>
          <p:cNvPr id="4" name="Picture 3" descr="Lothian Quality and NHS Lothian paths.png"/>
          <p:cNvPicPr>
            <a:picLocks noChangeAspect="1"/>
          </p:cNvPicPr>
          <p:nvPr/>
        </p:nvPicPr>
        <p:blipFill>
          <a:blip r:embed="rId3" cstate="print"/>
          <a:stretch>
            <a:fillRect/>
          </a:stretch>
        </p:blipFill>
        <p:spPr>
          <a:xfrm>
            <a:off x="1698112" y="5983560"/>
            <a:ext cx="4181865" cy="685801"/>
          </a:xfrm>
          <a:prstGeom prst="rect">
            <a:avLst/>
          </a:prstGeom>
        </p:spPr>
      </p:pic>
    </p:spTree>
    <p:extLst>
      <p:ext uri="{BB962C8B-B14F-4D97-AF65-F5344CB8AC3E}">
        <p14:creationId xmlns:p14="http://schemas.microsoft.com/office/powerpoint/2010/main" val="299737050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524000" y="274638"/>
            <a:ext cx="9144000" cy="1143000"/>
          </a:xfrm>
        </p:spPr>
        <p:txBody>
          <a:bodyPr/>
          <a:lstStyle/>
          <a:p>
            <a:pPr eaLnBrk="1" hangingPunct="1"/>
            <a:r>
              <a:rPr lang="en-US" b="1" dirty="0" smtClean="0">
                <a:solidFill>
                  <a:srgbClr val="002060"/>
                </a:solidFill>
              </a:rPr>
              <a:t>Understanding Variation</a:t>
            </a:r>
          </a:p>
        </p:txBody>
      </p:sp>
      <p:sp>
        <p:nvSpPr>
          <p:cNvPr id="15363" name="Rectangle 3"/>
          <p:cNvSpPr>
            <a:spLocks noGrp="1" noChangeArrowheads="1"/>
          </p:cNvSpPr>
          <p:nvPr>
            <p:ph type="body" idx="1"/>
          </p:nvPr>
        </p:nvSpPr>
        <p:spPr>
          <a:xfrm>
            <a:off x="1524000" y="1600201"/>
            <a:ext cx="9144000" cy="4525963"/>
          </a:xfrm>
        </p:spPr>
        <p:txBody>
          <a:bodyPr/>
          <a:lstStyle/>
          <a:p>
            <a:pPr eaLnBrk="1" hangingPunct="1"/>
            <a:r>
              <a:rPr lang="en-US" b="1" dirty="0" smtClean="0"/>
              <a:t>Variation exists and permeates all processes. No two things are exactly alike. The problem we face is to be able to measure the extent of the variation and to establish to what degree the variation matters and to whom it matters.</a:t>
            </a:r>
          </a:p>
        </p:txBody>
      </p:sp>
      <p:pic>
        <p:nvPicPr>
          <p:cNvPr id="4" name="Picture 3" descr="Lothian Quality and NHS Lothian paths.png"/>
          <p:cNvPicPr>
            <a:picLocks noChangeAspect="1"/>
          </p:cNvPicPr>
          <p:nvPr/>
        </p:nvPicPr>
        <p:blipFill>
          <a:blip r:embed="rId2" cstate="print"/>
          <a:stretch>
            <a:fillRect/>
          </a:stretch>
        </p:blipFill>
        <p:spPr>
          <a:xfrm>
            <a:off x="1698112" y="5983560"/>
            <a:ext cx="4181865" cy="685801"/>
          </a:xfrm>
          <a:prstGeom prst="rect">
            <a:avLst/>
          </a:prstGeom>
        </p:spPr>
      </p:pic>
    </p:spTree>
    <p:extLst>
      <p:ext uri="{BB962C8B-B14F-4D97-AF65-F5344CB8AC3E}">
        <p14:creationId xmlns:p14="http://schemas.microsoft.com/office/powerpoint/2010/main" val="98908040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24000" y="116632"/>
            <a:ext cx="9144000" cy="1143000"/>
          </a:xfrm>
        </p:spPr>
        <p:txBody>
          <a:bodyPr>
            <a:noAutofit/>
          </a:bodyPr>
          <a:lstStyle/>
          <a:p>
            <a:pPr eaLnBrk="1" hangingPunct="1"/>
            <a:r>
              <a:rPr lang="en-US" b="1" dirty="0" smtClean="0">
                <a:solidFill>
                  <a:srgbClr val="002060"/>
                </a:solidFill>
              </a:rPr>
              <a:t>Common and </a:t>
            </a:r>
            <a:br>
              <a:rPr lang="en-US" b="1" dirty="0" smtClean="0">
                <a:solidFill>
                  <a:srgbClr val="002060"/>
                </a:solidFill>
              </a:rPr>
            </a:br>
            <a:r>
              <a:rPr lang="en-US" b="1" dirty="0" smtClean="0">
                <a:solidFill>
                  <a:srgbClr val="002060"/>
                </a:solidFill>
              </a:rPr>
              <a:t>Special Cause Variation</a:t>
            </a:r>
          </a:p>
        </p:txBody>
      </p:sp>
      <p:sp>
        <p:nvSpPr>
          <p:cNvPr id="16387" name="Rectangle 3"/>
          <p:cNvSpPr>
            <a:spLocks noGrp="1" noChangeArrowheads="1"/>
          </p:cNvSpPr>
          <p:nvPr>
            <p:ph type="body" idx="1"/>
          </p:nvPr>
        </p:nvSpPr>
        <p:spPr>
          <a:xfrm>
            <a:off x="1981200" y="1412776"/>
            <a:ext cx="8229600" cy="4525962"/>
          </a:xfrm>
          <a:noFill/>
        </p:spPr>
        <p:txBody>
          <a:bodyPr/>
          <a:lstStyle/>
          <a:p>
            <a:pPr algn="ctr" eaLnBrk="1" hangingPunct="1">
              <a:lnSpc>
                <a:spcPct val="90000"/>
              </a:lnSpc>
              <a:buFontTx/>
              <a:buNone/>
            </a:pPr>
            <a:endParaRPr lang="en-US" sz="900" b="1" dirty="0"/>
          </a:p>
          <a:p>
            <a:pPr algn="ctr" eaLnBrk="1" hangingPunct="1">
              <a:lnSpc>
                <a:spcPct val="90000"/>
              </a:lnSpc>
              <a:buFontTx/>
              <a:buNone/>
            </a:pPr>
            <a:r>
              <a:rPr lang="en-US" b="1" dirty="0" smtClean="0"/>
              <a:t>Write the letter “a” eight times on a piece of paper using your </a:t>
            </a:r>
          </a:p>
          <a:p>
            <a:pPr algn="ctr" eaLnBrk="1" hangingPunct="1">
              <a:lnSpc>
                <a:spcPct val="90000"/>
              </a:lnSpc>
              <a:buFontTx/>
              <a:buNone/>
            </a:pPr>
            <a:r>
              <a:rPr lang="en-US" b="1" i="1" dirty="0" smtClean="0">
                <a:solidFill>
                  <a:srgbClr val="CF3E00"/>
                </a:solidFill>
              </a:rPr>
              <a:t>dominant hand</a:t>
            </a:r>
            <a:r>
              <a:rPr lang="en-US" b="1" dirty="0" smtClean="0"/>
              <a:t>.  </a:t>
            </a:r>
          </a:p>
          <a:p>
            <a:pPr algn="ctr" eaLnBrk="1" hangingPunct="1">
              <a:lnSpc>
                <a:spcPct val="90000"/>
              </a:lnSpc>
              <a:buFontTx/>
              <a:buNone/>
            </a:pPr>
            <a:r>
              <a:rPr lang="en-US" b="1" dirty="0" smtClean="0"/>
              <a:t>Make all of them the same.</a:t>
            </a:r>
          </a:p>
          <a:p>
            <a:pPr algn="ctr" eaLnBrk="1" hangingPunct="1">
              <a:lnSpc>
                <a:spcPct val="90000"/>
              </a:lnSpc>
              <a:buFontTx/>
              <a:buNone/>
            </a:pPr>
            <a:r>
              <a:rPr lang="en-US" b="1" dirty="0" smtClean="0"/>
              <a:t>___ ___ ___ ___ ___ ___ ___ ___</a:t>
            </a:r>
          </a:p>
          <a:p>
            <a:pPr algn="ctr" eaLnBrk="1" hangingPunct="1">
              <a:lnSpc>
                <a:spcPct val="90000"/>
              </a:lnSpc>
              <a:buFontTx/>
              <a:buNone/>
            </a:pPr>
            <a:endParaRPr lang="en-US" b="1" dirty="0" smtClean="0"/>
          </a:p>
          <a:p>
            <a:pPr algn="ctr" eaLnBrk="1" hangingPunct="1">
              <a:lnSpc>
                <a:spcPct val="90000"/>
              </a:lnSpc>
              <a:buFontTx/>
              <a:buNone/>
            </a:pPr>
            <a:r>
              <a:rPr lang="en-US" b="1" dirty="0" smtClean="0"/>
              <a:t>Are they </a:t>
            </a:r>
            <a:r>
              <a:rPr lang="en-US" b="1" i="1" dirty="0" smtClean="0"/>
              <a:t>exactly</a:t>
            </a:r>
            <a:r>
              <a:rPr lang="en-US" b="1" dirty="0" smtClean="0"/>
              <a:t> the same? </a:t>
            </a:r>
          </a:p>
          <a:p>
            <a:pPr algn="ctr" eaLnBrk="1" hangingPunct="1">
              <a:lnSpc>
                <a:spcPct val="90000"/>
              </a:lnSpc>
              <a:buFontTx/>
              <a:buNone/>
            </a:pPr>
            <a:r>
              <a:rPr lang="en-US" b="1" dirty="0" smtClean="0"/>
              <a:t>Why or why not?</a:t>
            </a:r>
          </a:p>
        </p:txBody>
      </p:sp>
      <p:pic>
        <p:nvPicPr>
          <p:cNvPr id="4" name="Picture 3" descr="Lothian Quality and NHS Lothian paths.png"/>
          <p:cNvPicPr>
            <a:picLocks noChangeAspect="1"/>
          </p:cNvPicPr>
          <p:nvPr/>
        </p:nvPicPr>
        <p:blipFill>
          <a:blip r:embed="rId3" cstate="print"/>
          <a:stretch>
            <a:fillRect/>
          </a:stretch>
        </p:blipFill>
        <p:spPr>
          <a:xfrm>
            <a:off x="1698112" y="5983560"/>
            <a:ext cx="4181865" cy="685801"/>
          </a:xfrm>
          <a:prstGeom prst="rect">
            <a:avLst/>
          </a:prstGeom>
        </p:spPr>
      </p:pic>
    </p:spTree>
    <p:extLst>
      <p:ext uri="{BB962C8B-B14F-4D97-AF65-F5344CB8AC3E}">
        <p14:creationId xmlns:p14="http://schemas.microsoft.com/office/powerpoint/2010/main" val="340377215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524000" y="116632"/>
            <a:ext cx="9144000" cy="1143000"/>
          </a:xfrm>
        </p:spPr>
        <p:txBody>
          <a:bodyPr>
            <a:noAutofit/>
          </a:bodyPr>
          <a:lstStyle/>
          <a:p>
            <a:pPr eaLnBrk="1" hangingPunct="1"/>
            <a:r>
              <a:rPr lang="en-US" b="1" dirty="0" smtClean="0">
                <a:solidFill>
                  <a:srgbClr val="002060"/>
                </a:solidFill>
              </a:rPr>
              <a:t>Common and </a:t>
            </a:r>
            <a:br>
              <a:rPr lang="en-US" b="1" dirty="0" smtClean="0">
                <a:solidFill>
                  <a:srgbClr val="002060"/>
                </a:solidFill>
              </a:rPr>
            </a:br>
            <a:r>
              <a:rPr lang="en-US" b="1" dirty="0" smtClean="0">
                <a:solidFill>
                  <a:srgbClr val="002060"/>
                </a:solidFill>
              </a:rPr>
              <a:t>Special Cause Variation</a:t>
            </a:r>
          </a:p>
        </p:txBody>
      </p:sp>
      <p:sp>
        <p:nvSpPr>
          <p:cNvPr id="17411" name="Rectangle 3"/>
          <p:cNvSpPr>
            <a:spLocks noGrp="1" noChangeArrowheads="1"/>
          </p:cNvSpPr>
          <p:nvPr>
            <p:ph type="body" idx="1"/>
          </p:nvPr>
        </p:nvSpPr>
        <p:spPr>
          <a:xfrm>
            <a:off x="1524000" y="1340769"/>
            <a:ext cx="9144000" cy="4525963"/>
          </a:xfrm>
          <a:noFill/>
        </p:spPr>
        <p:txBody>
          <a:bodyPr>
            <a:normAutofit lnSpcReduction="10000"/>
          </a:bodyPr>
          <a:lstStyle/>
          <a:p>
            <a:pPr algn="ctr" eaLnBrk="1" hangingPunct="1">
              <a:lnSpc>
                <a:spcPct val="90000"/>
              </a:lnSpc>
              <a:buFontTx/>
              <a:buNone/>
            </a:pPr>
            <a:endParaRPr lang="en-US" sz="800" b="1" dirty="0"/>
          </a:p>
          <a:p>
            <a:pPr algn="ctr" eaLnBrk="1" hangingPunct="1">
              <a:lnSpc>
                <a:spcPct val="90000"/>
              </a:lnSpc>
              <a:buFontTx/>
              <a:buNone/>
            </a:pPr>
            <a:r>
              <a:rPr lang="en-US" b="1" dirty="0"/>
              <a:t>Write the letter “a” three times using your </a:t>
            </a:r>
          </a:p>
          <a:p>
            <a:pPr algn="ctr" eaLnBrk="1" hangingPunct="1">
              <a:lnSpc>
                <a:spcPct val="90000"/>
              </a:lnSpc>
              <a:buFontTx/>
              <a:buNone/>
            </a:pPr>
            <a:r>
              <a:rPr lang="en-US" b="1" dirty="0"/>
              <a:t>dominant hand, three times with </a:t>
            </a:r>
          </a:p>
          <a:p>
            <a:pPr algn="ctr" eaLnBrk="1" hangingPunct="1">
              <a:lnSpc>
                <a:spcPct val="90000"/>
              </a:lnSpc>
              <a:buFontTx/>
              <a:buNone/>
            </a:pPr>
            <a:r>
              <a:rPr lang="en-US" b="1" dirty="0"/>
              <a:t>your other hand, then two times with </a:t>
            </a:r>
          </a:p>
          <a:p>
            <a:pPr algn="ctr" eaLnBrk="1" hangingPunct="1">
              <a:lnSpc>
                <a:spcPct val="90000"/>
              </a:lnSpc>
              <a:buFontTx/>
              <a:buNone/>
            </a:pPr>
            <a:r>
              <a:rPr lang="en-US" b="1" dirty="0"/>
              <a:t>your dominant hand. </a:t>
            </a:r>
          </a:p>
          <a:p>
            <a:pPr algn="ctr" eaLnBrk="1" hangingPunct="1">
              <a:lnSpc>
                <a:spcPct val="90000"/>
              </a:lnSpc>
              <a:buFontTx/>
              <a:buNone/>
            </a:pPr>
            <a:r>
              <a:rPr lang="en-US" b="1" dirty="0"/>
              <a:t>Make all of them the same.</a:t>
            </a:r>
          </a:p>
          <a:p>
            <a:pPr algn="ctr" eaLnBrk="1" hangingPunct="1">
              <a:lnSpc>
                <a:spcPct val="90000"/>
              </a:lnSpc>
              <a:buFontTx/>
              <a:buNone/>
            </a:pPr>
            <a:endParaRPr lang="en-US" b="1" dirty="0"/>
          </a:p>
          <a:p>
            <a:pPr algn="ctr" eaLnBrk="1" hangingPunct="1">
              <a:lnSpc>
                <a:spcPct val="90000"/>
              </a:lnSpc>
              <a:buFontTx/>
              <a:buNone/>
            </a:pPr>
            <a:r>
              <a:rPr lang="en-US" b="1" dirty="0"/>
              <a:t>___ ___ ___ ___ ___ ___ ___ ___</a:t>
            </a:r>
          </a:p>
          <a:p>
            <a:pPr algn="ctr" eaLnBrk="1" hangingPunct="1">
              <a:lnSpc>
                <a:spcPct val="90000"/>
              </a:lnSpc>
              <a:buFontTx/>
              <a:buNone/>
            </a:pPr>
            <a:endParaRPr lang="en-US" b="1" dirty="0"/>
          </a:p>
          <a:p>
            <a:pPr algn="ctr" eaLnBrk="1" hangingPunct="1">
              <a:lnSpc>
                <a:spcPct val="90000"/>
              </a:lnSpc>
              <a:buFontTx/>
              <a:buNone/>
            </a:pPr>
            <a:r>
              <a:rPr lang="en-US" b="1" dirty="0"/>
              <a:t>Are they the same? Why or why not?</a:t>
            </a:r>
          </a:p>
        </p:txBody>
      </p:sp>
      <p:pic>
        <p:nvPicPr>
          <p:cNvPr id="4" name="Picture 3" descr="Lothian Quality and NHS Lothian paths.png"/>
          <p:cNvPicPr>
            <a:picLocks noChangeAspect="1"/>
          </p:cNvPicPr>
          <p:nvPr/>
        </p:nvPicPr>
        <p:blipFill>
          <a:blip r:embed="rId3" cstate="print"/>
          <a:stretch>
            <a:fillRect/>
          </a:stretch>
        </p:blipFill>
        <p:spPr>
          <a:xfrm>
            <a:off x="1698112" y="5983560"/>
            <a:ext cx="4181865" cy="685801"/>
          </a:xfrm>
          <a:prstGeom prst="rect">
            <a:avLst/>
          </a:prstGeom>
        </p:spPr>
      </p:pic>
    </p:spTree>
    <p:extLst>
      <p:ext uri="{BB962C8B-B14F-4D97-AF65-F5344CB8AC3E}">
        <p14:creationId xmlns:p14="http://schemas.microsoft.com/office/powerpoint/2010/main" val="346835924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80:20 rule</a:t>
            </a:r>
            <a:endParaRPr lang="en-GB" dirty="0"/>
          </a:p>
        </p:txBody>
      </p:sp>
      <p:pic>
        <p:nvPicPr>
          <p:cNvPr id="4" name="Content Placeholder 3" descr="vilfredo pareto.jpg"/>
          <p:cNvPicPr>
            <a:picLocks noGrp="1" noChangeAspect="1"/>
          </p:cNvPicPr>
          <p:nvPr>
            <p:ph idx="1"/>
          </p:nvPr>
        </p:nvPicPr>
        <p:blipFill>
          <a:blip r:embed="rId2" cstate="print"/>
          <a:stretch>
            <a:fillRect/>
          </a:stretch>
        </p:blipFill>
        <p:spPr>
          <a:xfrm>
            <a:off x="1981200" y="1926806"/>
            <a:ext cx="8229600" cy="3872753"/>
          </a:xfrm>
        </p:spPr>
      </p:pic>
    </p:spTree>
    <p:extLst>
      <p:ext uri="{BB962C8B-B14F-4D97-AF65-F5344CB8AC3E}">
        <p14:creationId xmlns:p14="http://schemas.microsoft.com/office/powerpoint/2010/main" val="11178104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1524000" y="657126"/>
            <a:ext cx="9144000" cy="5364163"/>
          </a:xfrm>
        </p:spPr>
        <p:txBody>
          <a:bodyPr/>
          <a:lstStyle/>
          <a:p>
            <a:pPr eaLnBrk="1" hangingPunct="1"/>
            <a:r>
              <a:rPr lang="en-US" b="1" dirty="0"/>
              <a:t>The dominant hand created variation because of the pen and/or paper you used, amount of coffee you’ve had, friction of your hand, etc. etc.</a:t>
            </a:r>
            <a:r>
              <a:rPr lang="en-US" b="1" dirty="0">
                <a:solidFill>
                  <a:schemeClr val="accent2"/>
                </a:solidFill>
              </a:rPr>
              <a:t>  This is common cause variation.  It is inherent in the process.</a:t>
            </a:r>
          </a:p>
          <a:p>
            <a:pPr eaLnBrk="1" hangingPunct="1">
              <a:buFontTx/>
              <a:buNone/>
            </a:pPr>
            <a:endParaRPr lang="en-US" b="1" dirty="0">
              <a:solidFill>
                <a:schemeClr val="accent2"/>
              </a:solidFill>
            </a:endParaRPr>
          </a:p>
          <a:p>
            <a:pPr eaLnBrk="1" hangingPunct="1"/>
            <a:r>
              <a:rPr lang="en-US" b="1" dirty="0"/>
              <a:t>Using the non-dominant hand clearly shows something very different.  </a:t>
            </a:r>
            <a:r>
              <a:rPr lang="en-US" b="1" dirty="0">
                <a:solidFill>
                  <a:schemeClr val="accent2"/>
                </a:solidFill>
              </a:rPr>
              <a:t>This is special cause—it does not always happen in the process of writing. Since it so different, you would want to ask “why”.</a:t>
            </a:r>
            <a:endParaRPr lang="en-US" b="1" dirty="0"/>
          </a:p>
        </p:txBody>
      </p:sp>
      <p:pic>
        <p:nvPicPr>
          <p:cNvPr id="3" name="Picture 2" descr="Lothian Quality and NHS Lothian paths.png"/>
          <p:cNvPicPr>
            <a:picLocks noChangeAspect="1"/>
          </p:cNvPicPr>
          <p:nvPr/>
        </p:nvPicPr>
        <p:blipFill>
          <a:blip r:embed="rId2" cstate="print"/>
          <a:stretch>
            <a:fillRect/>
          </a:stretch>
        </p:blipFill>
        <p:spPr>
          <a:xfrm>
            <a:off x="1698112" y="5983560"/>
            <a:ext cx="4181865" cy="685801"/>
          </a:xfrm>
          <a:prstGeom prst="rect">
            <a:avLst/>
          </a:prstGeom>
        </p:spPr>
      </p:pic>
    </p:spTree>
    <p:extLst>
      <p:ext uri="{BB962C8B-B14F-4D97-AF65-F5344CB8AC3E}">
        <p14:creationId xmlns:p14="http://schemas.microsoft.com/office/powerpoint/2010/main" val="19790334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00" y="116632"/>
            <a:ext cx="9144000" cy="1143000"/>
          </a:xfrm>
        </p:spPr>
        <p:txBody>
          <a:bodyPr>
            <a:noAutofit/>
          </a:bodyPr>
          <a:lstStyle/>
          <a:p>
            <a:pPr eaLnBrk="1" hangingPunct="1"/>
            <a:r>
              <a:rPr lang="en-US" b="1" dirty="0" smtClean="0">
                <a:solidFill>
                  <a:srgbClr val="002060"/>
                </a:solidFill>
              </a:rPr>
              <a:t>Common and </a:t>
            </a:r>
            <a:br>
              <a:rPr lang="en-US" b="1" dirty="0" smtClean="0">
                <a:solidFill>
                  <a:srgbClr val="002060"/>
                </a:solidFill>
              </a:rPr>
            </a:br>
            <a:r>
              <a:rPr lang="en-US" b="1" dirty="0" smtClean="0">
                <a:solidFill>
                  <a:srgbClr val="002060"/>
                </a:solidFill>
              </a:rPr>
              <a:t>Special Cause Variation</a:t>
            </a:r>
          </a:p>
        </p:txBody>
      </p:sp>
      <p:sp>
        <p:nvSpPr>
          <p:cNvPr id="19459" name="Rectangle 4"/>
          <p:cNvSpPr>
            <a:spLocks noGrp="1" noChangeArrowheads="1"/>
          </p:cNvSpPr>
          <p:nvPr>
            <p:ph type="body" idx="1"/>
          </p:nvPr>
        </p:nvSpPr>
        <p:spPr>
          <a:xfrm>
            <a:off x="1524000" y="1512912"/>
            <a:ext cx="9144000" cy="4724400"/>
          </a:xfrm>
        </p:spPr>
        <p:txBody>
          <a:bodyPr/>
          <a:lstStyle/>
          <a:p>
            <a:pPr eaLnBrk="1" hangingPunct="1"/>
            <a:r>
              <a:rPr lang="en-US" b="1" dirty="0">
                <a:solidFill>
                  <a:srgbClr val="CF3E00"/>
                </a:solidFill>
              </a:rPr>
              <a:t>Common cause variation</a:t>
            </a:r>
            <a:r>
              <a:rPr lang="en-US" b="1" dirty="0"/>
              <a:t> </a:t>
            </a:r>
          </a:p>
          <a:p>
            <a:pPr lvl="1" eaLnBrk="1" hangingPunct="1"/>
            <a:r>
              <a:rPr lang="en-US" b="1" dirty="0"/>
              <a:t>is always present</a:t>
            </a:r>
          </a:p>
          <a:p>
            <a:pPr lvl="1" eaLnBrk="1" hangingPunct="1"/>
            <a:r>
              <a:rPr lang="en-US" b="1" dirty="0"/>
              <a:t>Is inherent in the process</a:t>
            </a:r>
          </a:p>
          <a:p>
            <a:pPr eaLnBrk="1" hangingPunct="1"/>
            <a:r>
              <a:rPr lang="en-US" b="1" dirty="0">
                <a:solidFill>
                  <a:srgbClr val="CF3E00"/>
                </a:solidFill>
              </a:rPr>
              <a:t>Special cause variation </a:t>
            </a:r>
          </a:p>
          <a:p>
            <a:pPr lvl="1" eaLnBrk="1" hangingPunct="1"/>
            <a:r>
              <a:rPr lang="en-US" b="1" dirty="0"/>
              <a:t>In addition to common cause variation it is data that signifies the presence of a signal that needs to be investigated. </a:t>
            </a:r>
          </a:p>
          <a:p>
            <a:pPr eaLnBrk="1" hangingPunct="1"/>
            <a:r>
              <a:rPr lang="en-US" b="1" dirty="0">
                <a:solidFill>
                  <a:srgbClr val="CF3E00"/>
                </a:solidFill>
              </a:rPr>
              <a:t>Not knowing the difference can create wasted time and effort for all.</a:t>
            </a:r>
          </a:p>
        </p:txBody>
      </p:sp>
      <p:pic>
        <p:nvPicPr>
          <p:cNvPr id="4" name="Picture 3" descr="Lothian Quality and NHS Lothian paths.png"/>
          <p:cNvPicPr>
            <a:picLocks noChangeAspect="1"/>
          </p:cNvPicPr>
          <p:nvPr/>
        </p:nvPicPr>
        <p:blipFill>
          <a:blip r:embed="rId3" cstate="print"/>
          <a:stretch>
            <a:fillRect/>
          </a:stretch>
        </p:blipFill>
        <p:spPr>
          <a:xfrm>
            <a:off x="1698112" y="5983560"/>
            <a:ext cx="4181865" cy="685801"/>
          </a:xfrm>
          <a:prstGeom prst="rect">
            <a:avLst/>
          </a:prstGeom>
        </p:spPr>
      </p:pic>
    </p:spTree>
    <p:extLst>
      <p:ext uri="{BB962C8B-B14F-4D97-AF65-F5344CB8AC3E}">
        <p14:creationId xmlns:p14="http://schemas.microsoft.com/office/powerpoint/2010/main" val="116384473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524000" y="274638"/>
            <a:ext cx="9144000" cy="868362"/>
          </a:xfrm>
        </p:spPr>
        <p:txBody>
          <a:bodyPr/>
          <a:lstStyle/>
          <a:p>
            <a:pPr eaLnBrk="1" hangingPunct="1"/>
            <a:r>
              <a:rPr lang="en-US" b="1" dirty="0" smtClean="0">
                <a:solidFill>
                  <a:srgbClr val="002060"/>
                </a:solidFill>
              </a:rPr>
              <a:t>Actions to Take</a:t>
            </a:r>
          </a:p>
        </p:txBody>
      </p:sp>
      <p:sp>
        <p:nvSpPr>
          <p:cNvPr id="21507" name="Rectangle 4"/>
          <p:cNvSpPr>
            <a:spLocks noGrp="1" noChangeArrowheads="1"/>
          </p:cNvSpPr>
          <p:nvPr>
            <p:ph type="body" sz="half" idx="1"/>
          </p:nvPr>
        </p:nvSpPr>
        <p:spPr>
          <a:xfrm>
            <a:off x="2133600" y="1371600"/>
            <a:ext cx="3924300" cy="5105400"/>
          </a:xfrm>
        </p:spPr>
        <p:txBody>
          <a:bodyPr/>
          <a:lstStyle/>
          <a:p>
            <a:pPr marL="533400" indent="-533400" algn="ctr">
              <a:buNone/>
            </a:pPr>
            <a:r>
              <a:rPr lang="en-US" sz="2400" b="1" u="sng" dirty="0"/>
              <a:t>Common Cause</a:t>
            </a:r>
          </a:p>
          <a:p>
            <a:pPr marL="533400" indent="-533400"/>
            <a:endParaRPr lang="en-US" sz="2400" b="1" dirty="0"/>
          </a:p>
          <a:p>
            <a:pPr marL="533400" indent="-533400"/>
            <a:r>
              <a:rPr lang="en-US" sz="2400" b="1" dirty="0"/>
              <a:t>Recognize the variability inherent in the process </a:t>
            </a:r>
          </a:p>
          <a:p>
            <a:pPr marL="533400" indent="-533400"/>
            <a:r>
              <a:rPr lang="en-US" sz="2400" b="1" dirty="0"/>
              <a:t>Responding to this variation is a waste of time</a:t>
            </a:r>
          </a:p>
          <a:p>
            <a:pPr marL="533400" indent="-533400"/>
            <a:r>
              <a:rPr lang="en-US" sz="2400" b="1" dirty="0"/>
              <a:t>However, the more variation the lower the reliability</a:t>
            </a:r>
          </a:p>
          <a:p>
            <a:pPr marL="533400" indent="-533400"/>
            <a:r>
              <a:rPr lang="en-US" sz="2400" b="1" dirty="0"/>
              <a:t>To change the results, change the process</a:t>
            </a:r>
          </a:p>
          <a:p>
            <a:pPr marL="533400" indent="-533400"/>
            <a:endParaRPr lang="en-US" sz="2400" b="1" dirty="0"/>
          </a:p>
        </p:txBody>
      </p:sp>
      <p:sp>
        <p:nvSpPr>
          <p:cNvPr id="21508" name="Rectangle 5"/>
          <p:cNvSpPr>
            <a:spLocks noGrp="1" noChangeArrowheads="1"/>
          </p:cNvSpPr>
          <p:nvPr>
            <p:ph type="body" sz="half" idx="2"/>
          </p:nvPr>
        </p:nvSpPr>
        <p:spPr>
          <a:xfrm>
            <a:off x="6324600" y="1371600"/>
            <a:ext cx="3695700" cy="5105400"/>
          </a:xfrm>
        </p:spPr>
        <p:txBody>
          <a:bodyPr/>
          <a:lstStyle/>
          <a:p>
            <a:pPr algn="ctr" eaLnBrk="1" hangingPunct="1">
              <a:lnSpc>
                <a:spcPct val="90000"/>
              </a:lnSpc>
              <a:buFontTx/>
              <a:buNone/>
            </a:pPr>
            <a:r>
              <a:rPr lang="en-US" sz="2400" b="1" u="sng">
                <a:solidFill>
                  <a:srgbClr val="CF3E00"/>
                </a:solidFill>
              </a:rPr>
              <a:t>Special Cause</a:t>
            </a:r>
          </a:p>
          <a:p>
            <a:pPr eaLnBrk="1" hangingPunct="1">
              <a:lnSpc>
                <a:spcPct val="90000"/>
              </a:lnSpc>
            </a:pPr>
            <a:endParaRPr lang="en-US" sz="2400" b="1">
              <a:solidFill>
                <a:srgbClr val="CF3E00"/>
              </a:solidFill>
            </a:endParaRPr>
          </a:p>
          <a:p>
            <a:pPr eaLnBrk="1" hangingPunct="1">
              <a:lnSpc>
                <a:spcPct val="90000"/>
              </a:lnSpc>
            </a:pPr>
            <a:r>
              <a:rPr lang="en-US" sz="2400" b="1">
                <a:solidFill>
                  <a:srgbClr val="CF3E00"/>
                </a:solidFill>
              </a:rPr>
              <a:t>Differentiate from common cause variation (rules exist for this)</a:t>
            </a:r>
          </a:p>
          <a:p>
            <a:pPr eaLnBrk="1" hangingPunct="1">
              <a:lnSpc>
                <a:spcPct val="90000"/>
              </a:lnSpc>
            </a:pPr>
            <a:r>
              <a:rPr lang="en-US" sz="2400" b="1">
                <a:solidFill>
                  <a:srgbClr val="CF3E00"/>
                </a:solidFill>
              </a:rPr>
              <a:t>Find out what happened</a:t>
            </a:r>
          </a:p>
          <a:p>
            <a:pPr eaLnBrk="1" hangingPunct="1">
              <a:lnSpc>
                <a:spcPct val="90000"/>
              </a:lnSpc>
            </a:pPr>
            <a:r>
              <a:rPr lang="en-US" sz="2400" b="1">
                <a:solidFill>
                  <a:srgbClr val="CF3E00"/>
                </a:solidFill>
              </a:rPr>
              <a:t>Eliminate or minimize the impact if negative</a:t>
            </a:r>
          </a:p>
          <a:p>
            <a:pPr eaLnBrk="1" hangingPunct="1">
              <a:lnSpc>
                <a:spcPct val="90000"/>
              </a:lnSpc>
            </a:pPr>
            <a:r>
              <a:rPr lang="en-US" sz="2400" b="1">
                <a:solidFill>
                  <a:srgbClr val="CF3E00"/>
                </a:solidFill>
              </a:rPr>
              <a:t>Build positive impact into process</a:t>
            </a:r>
          </a:p>
          <a:p>
            <a:pPr eaLnBrk="1" hangingPunct="1">
              <a:lnSpc>
                <a:spcPct val="90000"/>
              </a:lnSpc>
              <a:buFontTx/>
              <a:buNone/>
            </a:pPr>
            <a:endParaRPr lang="en-US" sz="2400" b="1">
              <a:solidFill>
                <a:srgbClr val="CF3E00"/>
              </a:solidFill>
            </a:endParaRPr>
          </a:p>
        </p:txBody>
      </p:sp>
      <p:pic>
        <p:nvPicPr>
          <p:cNvPr id="5" name="Picture 4" descr="Lothian Quality and NHS Lothian paths.png"/>
          <p:cNvPicPr>
            <a:picLocks noChangeAspect="1"/>
          </p:cNvPicPr>
          <p:nvPr/>
        </p:nvPicPr>
        <p:blipFill>
          <a:blip r:embed="rId3" cstate="print"/>
          <a:stretch>
            <a:fillRect/>
          </a:stretch>
        </p:blipFill>
        <p:spPr>
          <a:xfrm>
            <a:off x="1698112" y="5983560"/>
            <a:ext cx="4181865" cy="685801"/>
          </a:xfrm>
          <a:prstGeom prst="rect">
            <a:avLst/>
          </a:prstGeom>
        </p:spPr>
      </p:pic>
    </p:spTree>
    <p:extLst>
      <p:ext uri="{BB962C8B-B14F-4D97-AF65-F5344CB8AC3E}">
        <p14:creationId xmlns:p14="http://schemas.microsoft.com/office/powerpoint/2010/main" val="174952317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on-random variation"/>
          <p:cNvPicPr/>
          <p:nvPr/>
        </p:nvPicPr>
        <p:blipFill>
          <a:blip r:embed="rId2" cstate="print"/>
          <a:srcRect/>
          <a:stretch>
            <a:fillRect/>
          </a:stretch>
        </p:blipFill>
        <p:spPr bwMode="auto">
          <a:xfrm>
            <a:off x="2423592" y="1628800"/>
            <a:ext cx="7776864" cy="4104456"/>
          </a:xfrm>
          <a:prstGeom prst="rect">
            <a:avLst/>
          </a:prstGeom>
          <a:noFill/>
          <a:ln w="9525">
            <a:noFill/>
            <a:miter lim="800000"/>
            <a:headEnd/>
            <a:tailEnd/>
          </a:ln>
        </p:spPr>
      </p:pic>
      <p:sp>
        <p:nvSpPr>
          <p:cNvPr id="3" name="TextBox 2"/>
          <p:cNvSpPr txBox="1"/>
          <p:nvPr/>
        </p:nvSpPr>
        <p:spPr>
          <a:xfrm>
            <a:off x="4223792" y="620689"/>
            <a:ext cx="3312368" cy="461665"/>
          </a:xfrm>
          <a:prstGeom prst="rect">
            <a:avLst/>
          </a:prstGeom>
          <a:noFill/>
        </p:spPr>
        <p:txBody>
          <a:bodyPr wrap="square" rtlCol="0">
            <a:spAutoFit/>
          </a:bodyPr>
          <a:lstStyle/>
          <a:p>
            <a:pPr algn="ctr"/>
            <a:r>
              <a:rPr lang="en-GB" sz="2400" dirty="0"/>
              <a:t>Run Chart Rules</a:t>
            </a:r>
          </a:p>
        </p:txBody>
      </p:sp>
    </p:spTree>
    <p:extLst>
      <p:ext uri="{BB962C8B-B14F-4D97-AF65-F5344CB8AC3E}">
        <p14:creationId xmlns:p14="http://schemas.microsoft.com/office/powerpoint/2010/main" val="6204587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icky.Samson\AppData\Local\Microsoft\Windows\Temporary Internet Files\Content.IE5\4V0R3ZZY\googley-eye-birdie-has-questions[1].png"/>
          <p:cNvPicPr>
            <a:picLocks noChangeAspect="1" noChangeArrowheads="1"/>
          </p:cNvPicPr>
          <p:nvPr/>
        </p:nvPicPr>
        <p:blipFill>
          <a:blip r:embed="rId2" cstate="print"/>
          <a:srcRect/>
          <a:stretch>
            <a:fillRect/>
          </a:stretch>
        </p:blipFill>
        <p:spPr bwMode="auto">
          <a:xfrm>
            <a:off x="2927648" y="980728"/>
            <a:ext cx="6624736" cy="4536504"/>
          </a:xfrm>
          <a:prstGeom prst="rect">
            <a:avLst/>
          </a:prstGeom>
          <a:noFill/>
        </p:spPr>
      </p:pic>
    </p:spTree>
    <p:extLst>
      <p:ext uri="{BB962C8B-B14F-4D97-AF65-F5344CB8AC3E}">
        <p14:creationId xmlns:p14="http://schemas.microsoft.com/office/powerpoint/2010/main" val="1581511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553" y="476673"/>
            <a:ext cx="8280151" cy="777875"/>
          </a:xfrm>
        </p:spPr>
        <p:txBody>
          <a:bodyPr>
            <a:normAutofit/>
          </a:bodyPr>
          <a:lstStyle/>
          <a:p>
            <a:r>
              <a:rPr lang="en-GB" dirty="0" smtClean="0"/>
              <a:t>Pareto Chart – 80:20 rule </a:t>
            </a:r>
            <a:endParaRPr lang="en-GB" dirty="0"/>
          </a:p>
        </p:txBody>
      </p:sp>
      <p:graphicFrame>
        <p:nvGraphicFramePr>
          <p:cNvPr id="4" name="Content Placeholder 3"/>
          <p:cNvGraphicFramePr>
            <a:graphicFrameLocks noGrp="1"/>
          </p:cNvGraphicFramePr>
          <p:nvPr>
            <p:ph idx="1"/>
          </p:nvPr>
        </p:nvGraphicFramePr>
        <p:xfrm>
          <a:off x="1919537" y="1484784"/>
          <a:ext cx="8518401" cy="4321150"/>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2" descr="C:\Users\julia.mackel\AppData\Local\Microsoft\Windows\Temporary Internet Files\Content.Outlook\TOMHDOSN\Lothian Quality Brand.png"/>
          <p:cNvPicPr>
            <a:picLocks noChangeAspect="1" noChangeArrowheads="1"/>
          </p:cNvPicPr>
          <p:nvPr/>
        </p:nvPicPr>
        <p:blipFill>
          <a:blip r:embed="rId3" cstate="print"/>
          <a:srcRect/>
          <a:stretch>
            <a:fillRect/>
          </a:stretch>
        </p:blipFill>
        <p:spPr bwMode="auto">
          <a:xfrm>
            <a:off x="7824192" y="5949280"/>
            <a:ext cx="2692864" cy="656796"/>
          </a:xfrm>
          <a:prstGeom prst="rect">
            <a:avLst/>
          </a:prstGeom>
          <a:noFill/>
        </p:spPr>
      </p:pic>
    </p:spTree>
    <p:extLst>
      <p:ext uri="{BB962C8B-B14F-4D97-AF65-F5344CB8AC3E}">
        <p14:creationId xmlns:p14="http://schemas.microsoft.com/office/powerpoint/2010/main" val="2782710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567609" y="1556792"/>
          <a:ext cx="6019801" cy="1569720"/>
        </p:xfrm>
        <a:graphic>
          <a:graphicData uri="http://schemas.openxmlformats.org/drawingml/2006/table">
            <a:tbl>
              <a:tblPr/>
              <a:tblGrid>
                <a:gridCol w="4125324">
                  <a:extLst>
                    <a:ext uri="{9D8B030D-6E8A-4147-A177-3AD203B41FA5}">
                      <a16:colId xmlns:a16="http://schemas.microsoft.com/office/drawing/2014/main" val="20000"/>
                    </a:ext>
                  </a:extLst>
                </a:gridCol>
                <a:gridCol w="609279">
                  <a:extLst>
                    <a:ext uri="{9D8B030D-6E8A-4147-A177-3AD203B41FA5}">
                      <a16:colId xmlns:a16="http://schemas.microsoft.com/office/drawing/2014/main" val="20001"/>
                    </a:ext>
                  </a:extLst>
                </a:gridCol>
                <a:gridCol w="609279">
                  <a:extLst>
                    <a:ext uri="{9D8B030D-6E8A-4147-A177-3AD203B41FA5}">
                      <a16:colId xmlns:a16="http://schemas.microsoft.com/office/drawing/2014/main" val="20002"/>
                    </a:ext>
                  </a:extLst>
                </a:gridCol>
                <a:gridCol w="675919">
                  <a:extLst>
                    <a:ext uri="{9D8B030D-6E8A-4147-A177-3AD203B41FA5}">
                      <a16:colId xmlns:a16="http://schemas.microsoft.com/office/drawing/2014/main" val="20003"/>
                    </a:ext>
                  </a:extLst>
                </a:gridCol>
              </a:tblGrid>
              <a:tr h="228600">
                <a:tc>
                  <a:txBody>
                    <a:bodyPr/>
                    <a:lstStyle/>
                    <a:p>
                      <a:pPr algn="l" fontAlgn="b"/>
                      <a:r>
                        <a:rPr lang="en-GB" sz="1400" b="0" i="0" u="none" strike="noStrike">
                          <a:latin typeface="Arial"/>
                        </a:rPr>
                        <a:t>Outcome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400" b="0" i="0" u="none" strike="noStrike">
                          <a:latin typeface="Arial"/>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400" b="0" i="0" u="none" strike="noStrike">
                          <a:latin typeface="Arial"/>
                        </a:rPr>
                        <a:t>Cum 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400" b="0" i="0" u="none" strike="noStrike">
                          <a:latin typeface="Arial"/>
                        </a:rPr>
                        <a:t>Cum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8600">
                <a:tc>
                  <a:txBody>
                    <a:bodyPr/>
                    <a:lstStyle/>
                    <a:p>
                      <a:pPr algn="l" fontAlgn="b"/>
                      <a:r>
                        <a:rPr lang="en-GB" sz="1400" b="0" i="0" u="none" strike="noStrike">
                          <a:latin typeface="Arial"/>
                        </a:rPr>
                        <a:t>No Action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400" b="0" i="0" u="none" strike="noStrike">
                          <a:latin typeface="Arial"/>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400" b="0" i="0" u="none" strike="noStrike">
                          <a:latin typeface="Arial"/>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400" b="0" i="0" u="none" strike="noStrike">
                          <a:latin typeface="Arial"/>
                        </a:rPr>
                        <a:t>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8600">
                <a:tc>
                  <a:txBody>
                    <a:bodyPr/>
                    <a:lstStyle/>
                    <a:p>
                      <a:pPr algn="l" fontAlgn="b"/>
                      <a:r>
                        <a:rPr lang="en-GB" sz="1400" b="0" i="0" u="none" strike="noStrike">
                          <a:latin typeface="Arial"/>
                        </a:rPr>
                        <a:t>Facilitated Discission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400" b="0" i="0" u="none" strike="noStrike">
                          <a:latin typeface="Arial"/>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400" b="0" i="0" u="none" strike="noStrike">
                          <a:latin typeface="Arial"/>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400" b="0" i="0" u="none" strike="noStrike">
                          <a:latin typeface="Arial"/>
                        </a:rPr>
                        <a:t>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8600">
                <a:tc>
                  <a:txBody>
                    <a:bodyPr/>
                    <a:lstStyle/>
                    <a:p>
                      <a:pPr algn="l" fontAlgn="b"/>
                      <a:r>
                        <a:rPr lang="en-GB" sz="1400" b="0" i="0" u="none" strike="noStrike">
                          <a:latin typeface="Arial"/>
                        </a:rPr>
                        <a:t>Disciplinary Action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400" b="0" i="0" u="none" strike="noStrike">
                          <a:latin typeface="Arial"/>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400" b="0" i="0" u="none" strike="noStrike">
                          <a:latin typeface="Arial"/>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400" b="0" i="0" u="none" strike="noStrike">
                          <a:latin typeface="Arial"/>
                        </a:rPr>
                        <a:t>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8600">
                <a:tc>
                  <a:txBody>
                    <a:bodyPr/>
                    <a:lstStyle/>
                    <a:p>
                      <a:pPr algn="l" fontAlgn="b"/>
                      <a:r>
                        <a:rPr lang="en-GB" sz="1400" b="0" i="0" u="none" strike="noStrike">
                          <a:latin typeface="Arial"/>
                        </a:rPr>
                        <a:t>No formal action, informal capability management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400" b="0" i="0" u="none" strike="noStrike">
                          <a:latin typeface="Arial"/>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400" b="0" i="0" u="none" strike="noStrike">
                          <a:latin typeface="Arial"/>
                        </a:rPr>
                        <a:t>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400" b="0" i="0" u="none" strike="noStrike">
                          <a:latin typeface="Arial"/>
                        </a:rPr>
                        <a:t>97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8600">
                <a:tc>
                  <a:txBody>
                    <a:bodyPr/>
                    <a:lstStyle/>
                    <a:p>
                      <a:pPr algn="l" fontAlgn="b"/>
                      <a:r>
                        <a:rPr lang="en-GB" sz="1400" b="0" i="0" u="none" strike="noStrike">
                          <a:latin typeface="Arial"/>
                        </a:rPr>
                        <a:t>Resolved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400" b="0" i="0" u="none" strike="noStrike">
                          <a:latin typeface="Arial"/>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400" b="0" i="0" u="none" strike="noStrike">
                          <a:latin typeface="Arial"/>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400" b="0" i="0" u="none" strike="noStrike" dirty="0">
                          <a:latin typeface="Arial"/>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aphicFrame>
        <p:nvGraphicFramePr>
          <p:cNvPr id="5" name="Chart 4"/>
          <p:cNvGraphicFramePr/>
          <p:nvPr/>
        </p:nvGraphicFramePr>
        <p:xfrm>
          <a:off x="2567608" y="3140968"/>
          <a:ext cx="59055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999656" y="548680"/>
            <a:ext cx="5616624" cy="369332"/>
          </a:xfrm>
          <a:prstGeom prst="rect">
            <a:avLst/>
          </a:prstGeom>
          <a:noFill/>
        </p:spPr>
        <p:txBody>
          <a:bodyPr wrap="square" rtlCol="0">
            <a:spAutoFit/>
          </a:bodyPr>
          <a:lstStyle/>
          <a:p>
            <a:pPr algn="ctr"/>
            <a:r>
              <a:rPr lang="en-GB" b="1" dirty="0"/>
              <a:t>Bullying and Harassment </a:t>
            </a:r>
            <a:r>
              <a:rPr lang="en-GB" b="1" dirty="0" err="1"/>
              <a:t>Parteo</a:t>
            </a:r>
            <a:r>
              <a:rPr lang="en-GB" b="1" dirty="0"/>
              <a:t> 2017- 18 Outcomes </a:t>
            </a:r>
          </a:p>
        </p:txBody>
      </p:sp>
    </p:spTree>
    <p:extLst>
      <p:ext uri="{BB962C8B-B14F-4D97-AF65-F5344CB8AC3E}">
        <p14:creationId xmlns:p14="http://schemas.microsoft.com/office/powerpoint/2010/main" val="3278678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2362200" y="1643063"/>
          <a:ext cx="7467600" cy="357187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647728" y="548680"/>
            <a:ext cx="4536504" cy="369332"/>
          </a:xfrm>
          <a:prstGeom prst="rect">
            <a:avLst/>
          </a:prstGeom>
          <a:noFill/>
        </p:spPr>
        <p:txBody>
          <a:bodyPr wrap="square" rtlCol="0">
            <a:spAutoFit/>
          </a:bodyPr>
          <a:lstStyle/>
          <a:p>
            <a:pPr algn="ctr"/>
            <a:r>
              <a:rPr lang="en-GB" dirty="0"/>
              <a:t>Process Delays By Time Bullying &amp; Harassment</a:t>
            </a:r>
          </a:p>
        </p:txBody>
      </p:sp>
    </p:spTree>
    <p:extLst>
      <p:ext uri="{BB962C8B-B14F-4D97-AF65-F5344CB8AC3E}">
        <p14:creationId xmlns:p14="http://schemas.microsoft.com/office/powerpoint/2010/main" val="2765637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29002064"/>
              </p:ext>
            </p:extLst>
          </p:nvPr>
        </p:nvGraphicFramePr>
        <p:xfrm>
          <a:off x="747132" y="1639229"/>
          <a:ext cx="9139819" cy="3790815"/>
        </p:xfrm>
        <a:graphic>
          <a:graphicData uri="http://schemas.openxmlformats.org/drawingml/2006/table">
            <a:tbl>
              <a:tblPr>
                <a:tableStyleId>{5C22544A-7EE6-4342-B048-85BDC9FD1C3A}</a:tableStyleId>
              </a:tblPr>
              <a:tblGrid>
                <a:gridCol w="6706270">
                  <a:extLst>
                    <a:ext uri="{9D8B030D-6E8A-4147-A177-3AD203B41FA5}">
                      <a16:colId xmlns:a16="http://schemas.microsoft.com/office/drawing/2014/main" val="240457819"/>
                    </a:ext>
                  </a:extLst>
                </a:gridCol>
                <a:gridCol w="716628">
                  <a:extLst>
                    <a:ext uri="{9D8B030D-6E8A-4147-A177-3AD203B41FA5}">
                      <a16:colId xmlns:a16="http://schemas.microsoft.com/office/drawing/2014/main" val="1114384916"/>
                    </a:ext>
                  </a:extLst>
                </a:gridCol>
                <a:gridCol w="1000293">
                  <a:extLst>
                    <a:ext uri="{9D8B030D-6E8A-4147-A177-3AD203B41FA5}">
                      <a16:colId xmlns:a16="http://schemas.microsoft.com/office/drawing/2014/main" val="1031465966"/>
                    </a:ext>
                  </a:extLst>
                </a:gridCol>
                <a:gridCol w="716628">
                  <a:extLst>
                    <a:ext uri="{9D8B030D-6E8A-4147-A177-3AD203B41FA5}">
                      <a16:colId xmlns:a16="http://schemas.microsoft.com/office/drawing/2014/main" val="1808964723"/>
                    </a:ext>
                  </a:extLst>
                </a:gridCol>
              </a:tblGrid>
              <a:tr h="252721">
                <a:tc>
                  <a:txBody>
                    <a:bodyPr/>
                    <a:lstStyle/>
                    <a:p>
                      <a:pPr algn="l" fontAlgn="b"/>
                      <a:r>
                        <a:rPr lang="en-GB" sz="1100" u="none" strike="noStrike">
                          <a:effectLst/>
                        </a:rPr>
                        <a:t>Comment</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Count</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Cum Number</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Cum %</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07732115"/>
                  </a:ext>
                </a:extLst>
              </a:tr>
              <a:tr h="252721">
                <a:tc>
                  <a:txBody>
                    <a:bodyPr/>
                    <a:lstStyle/>
                    <a:p>
                      <a:pPr algn="l" fontAlgn="b"/>
                      <a:r>
                        <a:rPr lang="en-GB" sz="1100" u="none" strike="noStrike" dirty="0">
                          <a:effectLst/>
                        </a:rPr>
                        <a:t>Note taking meeting arrangements</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7</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7</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20.00</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41317107"/>
                  </a:ext>
                </a:extLst>
              </a:tr>
              <a:tr h="252721">
                <a:tc>
                  <a:txBody>
                    <a:bodyPr/>
                    <a:lstStyle/>
                    <a:p>
                      <a:pPr algn="l" fontAlgn="b"/>
                      <a:r>
                        <a:rPr lang="en-GB" sz="1100" u="none" strike="noStrike">
                          <a:effectLst/>
                        </a:rPr>
                        <a:t>Stressful for everyone involved</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4</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31.43</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19319071"/>
                  </a:ext>
                </a:extLst>
              </a:tr>
              <a:tr h="252721">
                <a:tc>
                  <a:txBody>
                    <a:bodyPr/>
                    <a:lstStyle/>
                    <a:p>
                      <a:pPr algn="l" fontAlgn="b"/>
                      <a:r>
                        <a:rPr lang="en-GB" sz="1100" u="none" strike="noStrike" dirty="0">
                          <a:effectLst/>
                        </a:rPr>
                        <a:t>Large amount of bullying and </a:t>
                      </a:r>
                      <a:r>
                        <a:rPr lang="en-GB" sz="1100" u="none" strike="noStrike" dirty="0" smtClean="0">
                          <a:effectLst/>
                        </a:rPr>
                        <a:t>harassment </a:t>
                      </a:r>
                      <a:r>
                        <a:rPr lang="en-GB" sz="1100" u="none" strike="noStrike" dirty="0">
                          <a:effectLst/>
                        </a:rPr>
                        <a:t>incidents he said she said</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3</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14</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40.00</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38598175"/>
                  </a:ext>
                </a:extLst>
              </a:tr>
              <a:tr h="252721">
                <a:tc>
                  <a:txBody>
                    <a:bodyPr/>
                    <a:lstStyle/>
                    <a:p>
                      <a:pPr algn="l" fontAlgn="b"/>
                      <a:r>
                        <a:rPr lang="en-GB" sz="1100" u="none" strike="noStrike" dirty="0">
                          <a:effectLst/>
                        </a:rPr>
                        <a:t>We get blame for delays</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3</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17</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48.57</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59664160"/>
                  </a:ext>
                </a:extLst>
              </a:tr>
              <a:tr h="252721">
                <a:tc>
                  <a:txBody>
                    <a:bodyPr/>
                    <a:lstStyle/>
                    <a:p>
                      <a:pPr algn="l" fontAlgn="b"/>
                      <a:r>
                        <a:rPr lang="en-GB" sz="1100" u="none" strike="noStrike">
                          <a:effectLst/>
                        </a:rPr>
                        <a:t>Relationship with staff side</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3</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57.14</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97248156"/>
                  </a:ext>
                </a:extLst>
              </a:tr>
              <a:tr h="252721">
                <a:tc>
                  <a:txBody>
                    <a:bodyPr/>
                    <a:lstStyle/>
                    <a:p>
                      <a:pPr algn="l" fontAlgn="b"/>
                      <a:r>
                        <a:rPr lang="en-GB" sz="1100" u="none" strike="noStrike">
                          <a:effectLst/>
                        </a:rPr>
                        <a:t>Sick leave A/L</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3</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23</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65.71</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56104554"/>
                  </a:ext>
                </a:extLst>
              </a:tr>
              <a:tr h="252721">
                <a:tc>
                  <a:txBody>
                    <a:bodyPr/>
                    <a:lstStyle/>
                    <a:p>
                      <a:pPr algn="l" fontAlgn="b"/>
                      <a:r>
                        <a:rPr lang="en-GB" sz="1100" u="none" strike="noStrike">
                          <a:effectLst/>
                        </a:rPr>
                        <a:t>Managers Expierence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3</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26</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74.29</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57445623"/>
                  </a:ext>
                </a:extLst>
              </a:tr>
              <a:tr h="252721">
                <a:tc>
                  <a:txBody>
                    <a:bodyPr/>
                    <a:lstStyle/>
                    <a:p>
                      <a:pPr algn="l" fontAlgn="b"/>
                      <a:r>
                        <a:rPr lang="en-GB" sz="1100" u="none" strike="noStrike">
                          <a:effectLst/>
                        </a:rPr>
                        <a:t>A number of investigations going on at the same time</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28</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80.00</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71011302"/>
                  </a:ext>
                </a:extLst>
              </a:tr>
              <a:tr h="252721">
                <a:tc>
                  <a:txBody>
                    <a:bodyPr/>
                    <a:lstStyle/>
                    <a:p>
                      <a:pPr algn="l" fontAlgn="b"/>
                      <a:r>
                        <a:rPr lang="en-GB" sz="1100" u="none" strike="noStrike">
                          <a:effectLst/>
                        </a:rPr>
                        <a:t>Cross site working</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30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85.71</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54677725"/>
                  </a:ext>
                </a:extLst>
              </a:tr>
              <a:tr h="252721">
                <a:tc>
                  <a:txBody>
                    <a:bodyPr/>
                    <a:lstStyle/>
                    <a:p>
                      <a:pPr algn="l" fontAlgn="b"/>
                      <a:r>
                        <a:rPr lang="en-GB" sz="1100" u="none" strike="noStrike">
                          <a:effectLst/>
                        </a:rPr>
                        <a:t>Service in the service on AL</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31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88.57</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59424226"/>
                  </a:ext>
                </a:extLst>
              </a:tr>
              <a:tr h="252721">
                <a:tc>
                  <a:txBody>
                    <a:bodyPr/>
                    <a:lstStyle/>
                    <a:p>
                      <a:pPr algn="l" fontAlgn="b"/>
                      <a:r>
                        <a:rPr lang="en-GB" sz="1100" u="none" strike="noStrike">
                          <a:effectLst/>
                        </a:rPr>
                        <a:t>Availability of investigators</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32</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91.43</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16322735"/>
                  </a:ext>
                </a:extLst>
              </a:tr>
              <a:tr h="252721">
                <a:tc>
                  <a:txBody>
                    <a:bodyPr/>
                    <a:lstStyle/>
                    <a:p>
                      <a:pPr algn="l" fontAlgn="b"/>
                      <a:r>
                        <a:rPr lang="en-GB" sz="1100" u="none" strike="noStrike">
                          <a:effectLst/>
                        </a:rPr>
                        <a:t>Difficult to move consultants due to specalisim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33</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94.29</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30075932"/>
                  </a:ext>
                </a:extLst>
              </a:tr>
              <a:tr h="252721">
                <a:tc>
                  <a:txBody>
                    <a:bodyPr/>
                    <a:lstStyle/>
                    <a:p>
                      <a:pPr algn="l" fontAlgn="b"/>
                      <a:r>
                        <a:rPr lang="en-GB" sz="1100" u="none" strike="noStrike">
                          <a:effectLst/>
                        </a:rPr>
                        <a:t>Fractures teams</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34</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97.14</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10463772"/>
                  </a:ext>
                </a:extLst>
              </a:tr>
              <a:tr h="252721">
                <a:tc>
                  <a:txBody>
                    <a:bodyPr/>
                    <a:lstStyle/>
                    <a:p>
                      <a:pPr algn="l" fontAlgn="b"/>
                      <a:r>
                        <a:rPr lang="en-GB" sz="1100" u="none" strike="noStrike">
                          <a:effectLst/>
                        </a:rPr>
                        <a:t>Managers not getting back to me</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35</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100.00</a:t>
                      </a:r>
                      <a:endParaRPr lang="en-GB"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15597465"/>
                  </a:ext>
                </a:extLst>
              </a:tr>
            </a:tbl>
          </a:graphicData>
        </a:graphic>
      </p:graphicFrame>
    </p:spTree>
    <p:extLst>
      <p:ext uri="{BB962C8B-B14F-4D97-AF65-F5344CB8AC3E}">
        <p14:creationId xmlns:p14="http://schemas.microsoft.com/office/powerpoint/2010/main" val="771057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nvPr>
        </p:nvGraphicFramePr>
        <p:xfrm>
          <a:off x="2081213" y="1076325"/>
          <a:ext cx="8029575" cy="47053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647728" y="548680"/>
            <a:ext cx="4536504" cy="369332"/>
          </a:xfrm>
          <a:prstGeom prst="rect">
            <a:avLst/>
          </a:prstGeom>
          <a:noFill/>
        </p:spPr>
        <p:txBody>
          <a:bodyPr wrap="square" rtlCol="0">
            <a:spAutoFit/>
          </a:bodyPr>
          <a:lstStyle/>
          <a:p>
            <a:pPr algn="ctr"/>
            <a:r>
              <a:rPr lang="en-GB" dirty="0"/>
              <a:t>Pareto Staff Interviews Bullying &amp; Harassment</a:t>
            </a:r>
          </a:p>
        </p:txBody>
      </p:sp>
    </p:spTree>
    <p:extLst>
      <p:ext uri="{BB962C8B-B14F-4D97-AF65-F5344CB8AC3E}">
        <p14:creationId xmlns:p14="http://schemas.microsoft.com/office/powerpoint/2010/main" val="12840211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Pareto Exercise</a:t>
            </a:r>
            <a:endParaRPr lang="en-GB" dirty="0"/>
          </a:p>
        </p:txBody>
      </p:sp>
    </p:spTree>
    <p:extLst>
      <p:ext uri="{BB962C8B-B14F-4D97-AF65-F5344CB8AC3E}">
        <p14:creationId xmlns:p14="http://schemas.microsoft.com/office/powerpoint/2010/main" val="642464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a:t/>
            </a:r>
            <a:br>
              <a:rPr lang="en-GB" dirty="0"/>
            </a:br>
            <a:r>
              <a:rPr lang="en-GB" dirty="0" smtClean="0"/>
              <a:t/>
            </a:r>
            <a:br>
              <a:rPr lang="en-GB" dirty="0" smtClean="0"/>
            </a:br>
            <a:r>
              <a:rPr lang="en-GB" dirty="0" smtClean="0"/>
              <a:t>Activity</a:t>
            </a:r>
            <a:br>
              <a:rPr lang="en-GB" dirty="0" smtClean="0"/>
            </a:br>
            <a:r>
              <a:rPr lang="en-GB" dirty="0" smtClean="0"/>
              <a:t/>
            </a:r>
            <a:br>
              <a:rPr lang="en-GB" dirty="0" smtClean="0"/>
            </a:br>
            <a:r>
              <a:rPr lang="en-GB" dirty="0"/>
              <a:t/>
            </a:r>
            <a:br>
              <a:rPr lang="en-GB" dirty="0"/>
            </a:br>
            <a:r>
              <a:rPr lang="en-GB" dirty="0" smtClean="0"/>
              <a:t>Fishbone Diagram</a:t>
            </a:r>
            <a:endParaRPr lang="en-GB" dirty="0"/>
          </a:p>
        </p:txBody>
      </p:sp>
      <p:pic>
        <p:nvPicPr>
          <p:cNvPr id="4" name="Picture 2" descr="C:\Users\julia.mackel\AppData\Local\Microsoft\Windows\Temporary Internet Files\Content.Outlook\TOMHDOSN\Lothian Quality Brand.png"/>
          <p:cNvPicPr>
            <a:picLocks noChangeAspect="1" noChangeArrowheads="1"/>
          </p:cNvPicPr>
          <p:nvPr/>
        </p:nvPicPr>
        <p:blipFill>
          <a:blip r:embed="rId2" cstate="print"/>
          <a:srcRect/>
          <a:stretch>
            <a:fillRect/>
          </a:stretch>
        </p:blipFill>
        <p:spPr bwMode="auto">
          <a:xfrm>
            <a:off x="7824192" y="5949280"/>
            <a:ext cx="2692864" cy="656796"/>
          </a:xfrm>
          <a:prstGeom prst="rect">
            <a:avLst/>
          </a:prstGeom>
          <a:noFill/>
        </p:spPr>
      </p:pic>
    </p:spTree>
    <p:extLst>
      <p:ext uri="{BB962C8B-B14F-4D97-AF65-F5344CB8AC3E}">
        <p14:creationId xmlns:p14="http://schemas.microsoft.com/office/powerpoint/2010/main" val="10506946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967</TotalTime>
  <Words>924</Words>
  <Application>Microsoft Office PowerPoint</Application>
  <PresentationFormat>Widescreen</PresentationFormat>
  <Paragraphs>239</Paragraphs>
  <Slides>24</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9" baseType="lpstr">
      <vt:lpstr>Arial</vt:lpstr>
      <vt:lpstr>Calibri</vt:lpstr>
      <vt:lpstr>Calibri Light</vt:lpstr>
      <vt:lpstr>Office Theme</vt:lpstr>
      <vt:lpstr>Chart</vt:lpstr>
      <vt:lpstr>PowerPoint Presentation</vt:lpstr>
      <vt:lpstr>80:20 rule</vt:lpstr>
      <vt:lpstr>Pareto Chart – 80:20 rule </vt:lpstr>
      <vt:lpstr>PowerPoint Presentation</vt:lpstr>
      <vt:lpstr>PowerPoint Presentation</vt:lpstr>
      <vt:lpstr>PowerPoint Presentation</vt:lpstr>
      <vt:lpstr>PowerPoint Presentation</vt:lpstr>
      <vt:lpstr>Pareto Exercise</vt:lpstr>
      <vt:lpstr>   Activity   Fishbone Diagram</vt:lpstr>
      <vt:lpstr>Cause and Effect Diagram</vt:lpstr>
      <vt:lpstr>PowerPoint Presentation</vt:lpstr>
      <vt:lpstr>PowerPoint Presentation</vt:lpstr>
      <vt:lpstr>Activity </vt:lpstr>
      <vt:lpstr>Fish Bones</vt:lpstr>
      <vt:lpstr>Run Chart of ED Registration Time</vt:lpstr>
      <vt:lpstr>Run Chart</vt:lpstr>
      <vt:lpstr>Understanding Variation</vt:lpstr>
      <vt:lpstr>Common and  Special Cause Variation</vt:lpstr>
      <vt:lpstr>Common and  Special Cause Variation</vt:lpstr>
      <vt:lpstr>PowerPoint Presentation</vt:lpstr>
      <vt:lpstr>Common and  Special Cause Variation</vt:lpstr>
      <vt:lpstr>Actions to Take</vt:lpstr>
      <vt:lpstr>PowerPoint Presentation</vt:lpstr>
      <vt:lpstr>PowerPoint Presentation</vt:lpstr>
    </vt:vector>
  </TitlesOfParts>
  <Company>NHS Lothian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Samson, Ricky</dc:creator>
  <cp:lastModifiedBy>Samson, Ricky</cp:lastModifiedBy>
  <cp:revision>56</cp:revision>
  <dcterms:created xsi:type="dcterms:W3CDTF">2018-12-11T12:58:02Z</dcterms:created>
  <dcterms:modified xsi:type="dcterms:W3CDTF">2019-08-16T12:59:52Z</dcterms:modified>
</cp:coreProperties>
</file>