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sldIdLst>
    <p:sldId id="256" r:id="rId2"/>
    <p:sldId id="259" r:id="rId3"/>
    <p:sldId id="267" r:id="rId4"/>
    <p:sldId id="258" r:id="rId5"/>
    <p:sldId id="260" r:id="rId6"/>
    <p:sldId id="268" r:id="rId7"/>
    <p:sldId id="262" r:id="rId8"/>
    <p:sldId id="266" r:id="rId9"/>
    <p:sldId id="263" r:id="rId10"/>
    <p:sldId id="276" r:id="rId11"/>
    <p:sldId id="265" r:id="rId12"/>
    <p:sldId id="264" r:id="rId13"/>
    <p:sldId id="257" r:id="rId14"/>
    <p:sldId id="270" r:id="rId15"/>
    <p:sldId id="271" r:id="rId16"/>
    <p:sldId id="272" r:id="rId17"/>
    <p:sldId id="269" r:id="rId18"/>
    <p:sldId id="261" r:id="rId19"/>
    <p:sldId id="273" r:id="rId20"/>
    <p:sldId id="274" r:id="rId21"/>
    <p:sldId id="275" r:id="rId22"/>
    <p:sldId id="278" r:id="rId23"/>
    <p:sldId id="277"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9" d="100"/>
          <a:sy n="69" d="100"/>
        </p:scale>
        <p:origin x="78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D79E66F-0769-4807-8713-C386E94727B1}" type="datetimeFigureOut">
              <a:rPr lang="en-GB" smtClean="0"/>
              <a:t>17/09/2018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75444C-DE3B-4EF9-A534-D514C44F0ABF}" type="slidenum">
              <a:rPr lang="en-GB" smtClean="0"/>
              <a:t>‹#›</a:t>
            </a:fld>
            <a:endParaRPr lang="en-GB"/>
          </a:p>
        </p:txBody>
      </p:sp>
    </p:spTree>
    <p:extLst>
      <p:ext uri="{BB962C8B-B14F-4D97-AF65-F5344CB8AC3E}">
        <p14:creationId xmlns:p14="http://schemas.microsoft.com/office/powerpoint/2010/main" val="42602035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D79E66F-0769-4807-8713-C386E94727B1}" type="datetimeFigureOut">
              <a:rPr lang="en-GB" smtClean="0"/>
              <a:t>17/09/2018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75444C-DE3B-4EF9-A534-D514C44F0ABF}" type="slidenum">
              <a:rPr lang="en-GB" smtClean="0"/>
              <a:t>‹#›</a:t>
            </a:fld>
            <a:endParaRPr lang="en-GB"/>
          </a:p>
        </p:txBody>
      </p:sp>
    </p:spTree>
    <p:extLst>
      <p:ext uri="{BB962C8B-B14F-4D97-AF65-F5344CB8AC3E}">
        <p14:creationId xmlns:p14="http://schemas.microsoft.com/office/powerpoint/2010/main" val="18611196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D79E66F-0769-4807-8713-C386E94727B1}" type="datetimeFigureOut">
              <a:rPr lang="en-GB" smtClean="0"/>
              <a:t>17/09/2018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75444C-DE3B-4EF9-A534-D514C44F0ABF}" type="slidenum">
              <a:rPr lang="en-GB" smtClean="0"/>
              <a:t>‹#›</a:t>
            </a:fld>
            <a:endParaRPr lang="en-GB"/>
          </a:p>
        </p:txBody>
      </p:sp>
    </p:spTree>
    <p:extLst>
      <p:ext uri="{BB962C8B-B14F-4D97-AF65-F5344CB8AC3E}">
        <p14:creationId xmlns:p14="http://schemas.microsoft.com/office/powerpoint/2010/main" val="4117573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D79E66F-0769-4807-8713-C386E94727B1}" type="datetimeFigureOut">
              <a:rPr lang="en-GB" smtClean="0"/>
              <a:t>17/09/2018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75444C-DE3B-4EF9-A534-D514C44F0ABF}" type="slidenum">
              <a:rPr lang="en-GB" smtClean="0"/>
              <a:t>‹#›</a:t>
            </a:fld>
            <a:endParaRPr lang="en-GB"/>
          </a:p>
        </p:txBody>
      </p:sp>
    </p:spTree>
    <p:extLst>
      <p:ext uri="{BB962C8B-B14F-4D97-AF65-F5344CB8AC3E}">
        <p14:creationId xmlns:p14="http://schemas.microsoft.com/office/powerpoint/2010/main" val="38983207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D79E66F-0769-4807-8713-C386E94727B1}" type="datetimeFigureOut">
              <a:rPr lang="en-GB" smtClean="0"/>
              <a:t>17/09/2018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75444C-DE3B-4EF9-A534-D514C44F0ABF}" type="slidenum">
              <a:rPr lang="en-GB" smtClean="0"/>
              <a:t>‹#›</a:t>
            </a:fld>
            <a:endParaRPr lang="en-GB"/>
          </a:p>
        </p:txBody>
      </p:sp>
    </p:spTree>
    <p:extLst>
      <p:ext uri="{BB962C8B-B14F-4D97-AF65-F5344CB8AC3E}">
        <p14:creationId xmlns:p14="http://schemas.microsoft.com/office/powerpoint/2010/main" val="642911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D79E66F-0769-4807-8713-C386E94727B1}" type="datetimeFigureOut">
              <a:rPr lang="en-GB" smtClean="0"/>
              <a:t>17/09/2018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975444C-DE3B-4EF9-A534-D514C44F0ABF}" type="slidenum">
              <a:rPr lang="en-GB" smtClean="0"/>
              <a:t>‹#›</a:t>
            </a:fld>
            <a:endParaRPr lang="en-GB"/>
          </a:p>
        </p:txBody>
      </p:sp>
    </p:spTree>
    <p:extLst>
      <p:ext uri="{BB962C8B-B14F-4D97-AF65-F5344CB8AC3E}">
        <p14:creationId xmlns:p14="http://schemas.microsoft.com/office/powerpoint/2010/main" val="27250526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D79E66F-0769-4807-8713-C386E94727B1}" type="datetimeFigureOut">
              <a:rPr lang="en-GB" smtClean="0"/>
              <a:t>17/09/2018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975444C-DE3B-4EF9-A534-D514C44F0ABF}" type="slidenum">
              <a:rPr lang="en-GB" smtClean="0"/>
              <a:t>‹#›</a:t>
            </a:fld>
            <a:endParaRPr lang="en-GB"/>
          </a:p>
        </p:txBody>
      </p:sp>
    </p:spTree>
    <p:extLst>
      <p:ext uri="{BB962C8B-B14F-4D97-AF65-F5344CB8AC3E}">
        <p14:creationId xmlns:p14="http://schemas.microsoft.com/office/powerpoint/2010/main" val="12435169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D79E66F-0769-4807-8713-C386E94727B1}" type="datetimeFigureOut">
              <a:rPr lang="en-GB" smtClean="0"/>
              <a:t>17/09/2018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975444C-DE3B-4EF9-A534-D514C44F0ABF}" type="slidenum">
              <a:rPr lang="en-GB" smtClean="0"/>
              <a:t>‹#›</a:t>
            </a:fld>
            <a:endParaRPr lang="en-GB"/>
          </a:p>
        </p:txBody>
      </p:sp>
    </p:spTree>
    <p:extLst>
      <p:ext uri="{BB962C8B-B14F-4D97-AF65-F5344CB8AC3E}">
        <p14:creationId xmlns:p14="http://schemas.microsoft.com/office/powerpoint/2010/main" val="16788110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79E66F-0769-4807-8713-C386E94727B1}" type="datetimeFigureOut">
              <a:rPr lang="en-GB" smtClean="0"/>
              <a:t>17/09/2018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975444C-DE3B-4EF9-A534-D514C44F0ABF}" type="slidenum">
              <a:rPr lang="en-GB" smtClean="0"/>
              <a:t>‹#›</a:t>
            </a:fld>
            <a:endParaRPr lang="en-GB"/>
          </a:p>
        </p:txBody>
      </p:sp>
    </p:spTree>
    <p:extLst>
      <p:ext uri="{BB962C8B-B14F-4D97-AF65-F5344CB8AC3E}">
        <p14:creationId xmlns:p14="http://schemas.microsoft.com/office/powerpoint/2010/main" val="42618377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D79E66F-0769-4807-8713-C386E94727B1}" type="datetimeFigureOut">
              <a:rPr lang="en-GB" smtClean="0"/>
              <a:t>17/09/2018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975444C-DE3B-4EF9-A534-D514C44F0ABF}" type="slidenum">
              <a:rPr lang="en-GB" smtClean="0"/>
              <a:t>‹#›</a:t>
            </a:fld>
            <a:endParaRPr lang="en-GB"/>
          </a:p>
        </p:txBody>
      </p:sp>
    </p:spTree>
    <p:extLst>
      <p:ext uri="{BB962C8B-B14F-4D97-AF65-F5344CB8AC3E}">
        <p14:creationId xmlns:p14="http://schemas.microsoft.com/office/powerpoint/2010/main" val="28714382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D79E66F-0769-4807-8713-C386E94727B1}" type="datetimeFigureOut">
              <a:rPr lang="en-GB" smtClean="0"/>
              <a:t>17/09/2018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975444C-DE3B-4EF9-A534-D514C44F0ABF}" type="slidenum">
              <a:rPr lang="en-GB" smtClean="0"/>
              <a:t>‹#›</a:t>
            </a:fld>
            <a:endParaRPr lang="en-GB"/>
          </a:p>
        </p:txBody>
      </p:sp>
    </p:spTree>
    <p:extLst>
      <p:ext uri="{BB962C8B-B14F-4D97-AF65-F5344CB8AC3E}">
        <p14:creationId xmlns:p14="http://schemas.microsoft.com/office/powerpoint/2010/main" val="31610639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79E66F-0769-4807-8713-C386E94727B1}" type="datetimeFigureOut">
              <a:rPr lang="en-GB" smtClean="0"/>
              <a:t>17/09/2018</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75444C-DE3B-4EF9-A534-D514C44F0ABF}" type="slidenum">
              <a:rPr lang="en-GB" smtClean="0"/>
              <a:t>‹#›</a:t>
            </a:fld>
            <a:endParaRPr lang="en-GB"/>
          </a:p>
        </p:txBody>
      </p:sp>
    </p:spTree>
    <p:extLst>
      <p:ext uri="{BB962C8B-B14F-4D97-AF65-F5344CB8AC3E}">
        <p14:creationId xmlns:p14="http://schemas.microsoft.com/office/powerpoint/2010/main" val="2547545874"/>
      </p:ext>
    </p:extLst>
  </p:cSld>
  <p:clrMap bg1="dk1" tx1="lt1" bg2="dk2"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E750D4-70F6-4818-9662-9238E30B1FA8}"/>
              </a:ext>
            </a:extLst>
          </p:cNvPr>
          <p:cNvSpPr>
            <a:spLocks noGrp="1"/>
          </p:cNvSpPr>
          <p:nvPr>
            <p:ph type="ctrTitle"/>
          </p:nvPr>
        </p:nvSpPr>
        <p:spPr>
          <a:xfrm>
            <a:off x="332509" y="1874715"/>
            <a:ext cx="11526981" cy="1002290"/>
          </a:xfrm>
        </p:spPr>
        <p:txBody>
          <a:bodyPr/>
          <a:lstStyle/>
          <a:p>
            <a:r>
              <a:rPr lang="en-GB" dirty="0"/>
              <a:t>My Quality Improvement Journey</a:t>
            </a:r>
          </a:p>
        </p:txBody>
      </p:sp>
      <p:sp>
        <p:nvSpPr>
          <p:cNvPr id="3" name="Subtitle 2">
            <a:extLst>
              <a:ext uri="{FF2B5EF4-FFF2-40B4-BE49-F238E27FC236}">
                <a16:creationId xmlns:a16="http://schemas.microsoft.com/office/drawing/2014/main" id="{1FD54D83-E810-455C-9F77-94F8793BB944}"/>
              </a:ext>
            </a:extLst>
          </p:cNvPr>
          <p:cNvSpPr>
            <a:spLocks noGrp="1"/>
          </p:cNvSpPr>
          <p:nvPr>
            <p:ph type="subTitle" idx="1"/>
          </p:nvPr>
        </p:nvSpPr>
        <p:spPr>
          <a:xfrm>
            <a:off x="1523999" y="3804022"/>
            <a:ext cx="9144000" cy="1655762"/>
          </a:xfrm>
        </p:spPr>
        <p:txBody>
          <a:bodyPr/>
          <a:lstStyle/>
          <a:p>
            <a:r>
              <a:rPr lang="en-GB" sz="3200" dirty="0"/>
              <a:t>Debbie </a:t>
            </a:r>
            <a:r>
              <a:rPr lang="en-GB" sz="3200" dirty="0" err="1"/>
              <a:t>Crerar</a:t>
            </a:r>
            <a:endParaRPr lang="en-GB" sz="3200" dirty="0"/>
          </a:p>
          <a:p>
            <a:r>
              <a:rPr lang="en-GB" dirty="0"/>
              <a:t>Clinical Lead Physiotherapist</a:t>
            </a:r>
          </a:p>
          <a:p>
            <a:r>
              <a:rPr lang="en-GB" dirty="0"/>
              <a:t>Midlothian</a:t>
            </a:r>
          </a:p>
        </p:txBody>
      </p:sp>
      <p:sp>
        <p:nvSpPr>
          <p:cNvPr id="4" name="TextBox 3">
            <a:extLst>
              <a:ext uri="{FF2B5EF4-FFF2-40B4-BE49-F238E27FC236}">
                <a16:creationId xmlns:a16="http://schemas.microsoft.com/office/drawing/2014/main" id="{A4BE83FE-C3F0-4CE7-97DE-697F7243D07C}"/>
              </a:ext>
            </a:extLst>
          </p:cNvPr>
          <p:cNvSpPr txBox="1"/>
          <p:nvPr/>
        </p:nvSpPr>
        <p:spPr>
          <a:xfrm>
            <a:off x="10363201" y="6386801"/>
            <a:ext cx="1787235" cy="369332"/>
          </a:xfrm>
          <a:prstGeom prst="rect">
            <a:avLst/>
          </a:prstGeom>
          <a:noFill/>
        </p:spPr>
        <p:txBody>
          <a:bodyPr wrap="square" rtlCol="0">
            <a:spAutoFit/>
          </a:bodyPr>
          <a:lstStyle/>
          <a:p>
            <a:r>
              <a:rPr lang="en-GB" dirty="0"/>
              <a:t>September 2018</a:t>
            </a:r>
          </a:p>
        </p:txBody>
      </p:sp>
    </p:spTree>
    <p:extLst>
      <p:ext uri="{BB962C8B-B14F-4D97-AF65-F5344CB8AC3E}">
        <p14:creationId xmlns:p14="http://schemas.microsoft.com/office/powerpoint/2010/main" val="37673602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F0BC439F-C713-41FA-A47C-E3D84C198F0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0982" y="192370"/>
            <a:ext cx="11490035" cy="6473259"/>
          </a:xfrm>
        </p:spPr>
      </p:pic>
    </p:spTree>
    <p:extLst>
      <p:ext uri="{BB962C8B-B14F-4D97-AF65-F5344CB8AC3E}">
        <p14:creationId xmlns:p14="http://schemas.microsoft.com/office/powerpoint/2010/main" val="13554081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CCBA4-95DB-4A8C-BB99-76B34572E78E}"/>
              </a:ext>
            </a:extLst>
          </p:cNvPr>
          <p:cNvSpPr>
            <a:spLocks noGrp="1"/>
          </p:cNvSpPr>
          <p:nvPr>
            <p:ph type="title"/>
          </p:nvPr>
        </p:nvSpPr>
        <p:spPr/>
        <p:txBody>
          <a:bodyPr/>
          <a:lstStyle/>
          <a:p>
            <a:r>
              <a:rPr lang="en-GB" dirty="0"/>
              <a:t>NHS Lothian AHP QI Steering Group Member</a:t>
            </a:r>
          </a:p>
        </p:txBody>
      </p:sp>
      <p:sp>
        <p:nvSpPr>
          <p:cNvPr id="3" name="Content Placeholder 2">
            <a:extLst>
              <a:ext uri="{FF2B5EF4-FFF2-40B4-BE49-F238E27FC236}">
                <a16:creationId xmlns:a16="http://schemas.microsoft.com/office/drawing/2014/main" id="{470B4B91-257C-4679-82B7-3B7C0BE5D916}"/>
              </a:ext>
            </a:extLst>
          </p:cNvPr>
          <p:cNvSpPr>
            <a:spLocks noGrp="1"/>
          </p:cNvSpPr>
          <p:nvPr>
            <p:ph idx="1"/>
          </p:nvPr>
        </p:nvSpPr>
        <p:spPr/>
        <p:txBody>
          <a:bodyPr/>
          <a:lstStyle/>
          <a:p>
            <a:r>
              <a:rPr lang="en-GB" dirty="0"/>
              <a:t>2016-present</a:t>
            </a:r>
          </a:p>
          <a:p>
            <a:endParaRPr lang="en-GB" dirty="0"/>
          </a:p>
          <a:p>
            <a:r>
              <a:rPr lang="en-GB" dirty="0"/>
              <a:t>Looking at how we embed and spread QI knowledge across AHPs in NHS Lothian</a:t>
            </a:r>
          </a:p>
          <a:p>
            <a:endParaRPr lang="en-GB" dirty="0"/>
          </a:p>
          <a:p>
            <a:pPr marL="0" indent="0">
              <a:buNone/>
            </a:pPr>
            <a:r>
              <a:rPr lang="en-GB" dirty="0"/>
              <a:t>This group used our DLE and Career Fellowship projects as direction for it’s work… we were starting to influence change! </a:t>
            </a:r>
          </a:p>
          <a:p>
            <a:endParaRPr lang="en-GB" dirty="0"/>
          </a:p>
        </p:txBody>
      </p:sp>
      <p:sp>
        <p:nvSpPr>
          <p:cNvPr id="4" name="AutoShape 2" descr="Image result for celebration emoji">
            <a:extLst>
              <a:ext uri="{FF2B5EF4-FFF2-40B4-BE49-F238E27FC236}">
                <a16:creationId xmlns:a16="http://schemas.microsoft.com/office/drawing/2014/main" id="{624EBAFC-7B6E-4CCF-A0AF-D32867AC5EEA}"/>
              </a:ext>
            </a:extLst>
          </p:cNvPr>
          <p:cNvSpPr>
            <a:spLocks noChangeAspect="1" noChangeArrowheads="1"/>
          </p:cNvSpPr>
          <p:nvPr/>
        </p:nvSpPr>
        <p:spPr bwMode="auto">
          <a:xfrm>
            <a:off x="5157788" y="2490788"/>
            <a:ext cx="1876425" cy="18764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6" name="Picture 5">
            <a:extLst>
              <a:ext uri="{FF2B5EF4-FFF2-40B4-BE49-F238E27FC236}">
                <a16:creationId xmlns:a16="http://schemas.microsoft.com/office/drawing/2014/main" id="{C6ABA605-0EFD-40B2-9DE5-286D9C0DF1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01695" y="4775489"/>
            <a:ext cx="1717386" cy="1717386"/>
          </a:xfrm>
          <a:prstGeom prst="rect">
            <a:avLst/>
          </a:prstGeom>
        </p:spPr>
      </p:pic>
    </p:spTree>
    <p:extLst>
      <p:ext uri="{BB962C8B-B14F-4D97-AF65-F5344CB8AC3E}">
        <p14:creationId xmlns:p14="http://schemas.microsoft.com/office/powerpoint/2010/main" val="30022310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B079DB-86C2-4B75-9884-D8A9E3C91716}"/>
              </a:ext>
            </a:extLst>
          </p:cNvPr>
          <p:cNvSpPr>
            <a:spLocks noGrp="1"/>
          </p:cNvSpPr>
          <p:nvPr>
            <p:ph type="title"/>
          </p:nvPr>
        </p:nvSpPr>
        <p:spPr/>
        <p:txBody>
          <a:bodyPr/>
          <a:lstStyle/>
          <a:p>
            <a:r>
              <a:rPr lang="en-GB" dirty="0"/>
              <a:t>CSP Scotland Board Representative</a:t>
            </a:r>
          </a:p>
        </p:txBody>
      </p:sp>
      <p:sp>
        <p:nvSpPr>
          <p:cNvPr id="3" name="Content Placeholder 2">
            <a:extLst>
              <a:ext uri="{FF2B5EF4-FFF2-40B4-BE49-F238E27FC236}">
                <a16:creationId xmlns:a16="http://schemas.microsoft.com/office/drawing/2014/main" id="{F09EEEE6-4321-4AAA-BC16-4225205AEB1F}"/>
              </a:ext>
            </a:extLst>
          </p:cNvPr>
          <p:cNvSpPr>
            <a:spLocks noGrp="1"/>
          </p:cNvSpPr>
          <p:nvPr>
            <p:ph idx="1"/>
          </p:nvPr>
        </p:nvSpPr>
        <p:spPr/>
        <p:txBody>
          <a:bodyPr>
            <a:normAutofit lnSpcReduction="10000"/>
          </a:bodyPr>
          <a:lstStyle/>
          <a:p>
            <a:r>
              <a:rPr lang="en-GB" dirty="0"/>
              <a:t>2016-2018</a:t>
            </a:r>
          </a:p>
          <a:p>
            <a:endParaRPr lang="en-GB" dirty="0"/>
          </a:p>
          <a:p>
            <a:pPr marL="0" indent="0" algn="just">
              <a:buNone/>
            </a:pPr>
            <a:r>
              <a:rPr lang="en-GB" dirty="0"/>
              <a:t>public speaking, networking nationally, organising and attending national events, a greater understanding of strategy and government influences, a chance to influence policy and strategy, the chance to develop project ideas which I couldn’t develop within my clinical role, better communication skills, the chance to learn from colleagues, greater knowledge of what was happening within my profession, the ability to influence change both locally and nationally, the skills to have a better conversation with my manager, leadership skills… and so much more! </a:t>
            </a:r>
          </a:p>
        </p:txBody>
      </p:sp>
    </p:spTree>
    <p:extLst>
      <p:ext uri="{BB962C8B-B14F-4D97-AF65-F5344CB8AC3E}">
        <p14:creationId xmlns:p14="http://schemas.microsoft.com/office/powerpoint/2010/main" val="9095582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958D4-1CBA-440C-A13A-A0B124836369}"/>
              </a:ext>
            </a:extLst>
          </p:cNvPr>
          <p:cNvSpPr>
            <a:spLocks noGrp="1"/>
          </p:cNvSpPr>
          <p:nvPr>
            <p:ph type="title"/>
          </p:nvPr>
        </p:nvSpPr>
        <p:spPr/>
        <p:txBody>
          <a:bodyPr/>
          <a:lstStyle/>
          <a:p>
            <a:r>
              <a:rPr lang="en-GB" dirty="0"/>
              <a:t>QI Skills Course</a:t>
            </a:r>
          </a:p>
        </p:txBody>
      </p:sp>
      <p:sp>
        <p:nvSpPr>
          <p:cNvPr id="3" name="Content Placeholder 2">
            <a:extLst>
              <a:ext uri="{FF2B5EF4-FFF2-40B4-BE49-F238E27FC236}">
                <a16:creationId xmlns:a16="http://schemas.microsoft.com/office/drawing/2014/main" id="{F251A464-0A92-4A93-8373-8BC702E5A7C2}"/>
              </a:ext>
            </a:extLst>
          </p:cNvPr>
          <p:cNvSpPr>
            <a:spLocks noGrp="1"/>
          </p:cNvSpPr>
          <p:nvPr>
            <p:ph idx="1"/>
          </p:nvPr>
        </p:nvSpPr>
        <p:spPr/>
        <p:txBody>
          <a:bodyPr>
            <a:normAutofit/>
          </a:bodyPr>
          <a:lstStyle/>
          <a:p>
            <a:r>
              <a:rPr lang="en-GB" dirty="0"/>
              <a:t>Competed in 2017</a:t>
            </a:r>
          </a:p>
          <a:p>
            <a:endParaRPr lang="en-GB" dirty="0"/>
          </a:p>
          <a:p>
            <a:r>
              <a:rPr lang="en-GB" dirty="0"/>
              <a:t>Project Topic:</a:t>
            </a:r>
          </a:p>
          <a:p>
            <a:pPr marL="0" indent="0" algn="ctr">
              <a:buNone/>
            </a:pPr>
            <a:r>
              <a:rPr lang="en-GB" sz="3600" dirty="0"/>
              <a:t>Reducing waiting times in MSK Physiotherapy</a:t>
            </a:r>
          </a:p>
          <a:p>
            <a:pPr marL="0" indent="0">
              <a:buNone/>
            </a:pPr>
            <a:endParaRPr lang="en-GB" dirty="0"/>
          </a:p>
          <a:p>
            <a:pPr marL="0" indent="0">
              <a:buNone/>
            </a:pPr>
            <a:endParaRPr lang="en-GB" dirty="0"/>
          </a:p>
          <a:p>
            <a:pPr marL="0" indent="0">
              <a:buNone/>
            </a:pPr>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p:txBody>
      </p:sp>
      <p:pic>
        <p:nvPicPr>
          <p:cNvPr id="5" name="Picture 4">
            <a:extLst>
              <a:ext uri="{FF2B5EF4-FFF2-40B4-BE49-F238E27FC236}">
                <a16:creationId xmlns:a16="http://schemas.microsoft.com/office/drawing/2014/main" id="{149E27F8-4FA0-446A-96C8-ED787AFB781C}"/>
              </a:ext>
            </a:extLst>
          </p:cNvPr>
          <p:cNvPicPr>
            <a:picLocks noChangeAspect="1"/>
          </p:cNvPicPr>
          <p:nvPr/>
        </p:nvPicPr>
        <p:blipFill rotWithShape="1">
          <a:blip r:embed="rId2"/>
          <a:srcRect l="12955" t="31708" r="11364" b="32517"/>
          <a:stretch/>
        </p:blipFill>
        <p:spPr>
          <a:xfrm>
            <a:off x="1648691" y="4070567"/>
            <a:ext cx="9227127" cy="2452254"/>
          </a:xfrm>
          <a:prstGeom prst="rect">
            <a:avLst/>
          </a:prstGeom>
        </p:spPr>
      </p:pic>
    </p:spTree>
    <p:extLst>
      <p:ext uri="{BB962C8B-B14F-4D97-AF65-F5344CB8AC3E}">
        <p14:creationId xmlns:p14="http://schemas.microsoft.com/office/powerpoint/2010/main" val="13418844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774622-5D31-47D9-B2FA-F5CA2A395C47}"/>
              </a:ext>
            </a:extLst>
          </p:cNvPr>
          <p:cNvSpPr>
            <a:spLocks noGrp="1"/>
          </p:cNvSpPr>
          <p:nvPr>
            <p:ph type="title"/>
          </p:nvPr>
        </p:nvSpPr>
        <p:spPr/>
        <p:txBody>
          <a:bodyPr/>
          <a:lstStyle/>
          <a:p>
            <a:r>
              <a:rPr lang="en-GB" dirty="0"/>
              <a:t>Our Aim Statement</a:t>
            </a:r>
          </a:p>
        </p:txBody>
      </p:sp>
      <p:pic>
        <p:nvPicPr>
          <p:cNvPr id="4" name="Content Placeholder 3">
            <a:extLst>
              <a:ext uri="{FF2B5EF4-FFF2-40B4-BE49-F238E27FC236}">
                <a16:creationId xmlns:a16="http://schemas.microsoft.com/office/drawing/2014/main" id="{3F3BA0F6-6B29-445E-9E32-A02B37E287B2}"/>
              </a:ext>
            </a:extLst>
          </p:cNvPr>
          <p:cNvPicPr>
            <a:picLocks noGrp="1" noChangeAspect="1"/>
          </p:cNvPicPr>
          <p:nvPr>
            <p:ph idx="1"/>
          </p:nvPr>
        </p:nvPicPr>
        <p:blipFill rotWithShape="1">
          <a:blip r:embed="rId2"/>
          <a:srcRect l="12766" t="40509" r="11512" b="49302"/>
          <a:stretch/>
        </p:blipFill>
        <p:spPr>
          <a:xfrm>
            <a:off x="336419" y="2993286"/>
            <a:ext cx="11519161" cy="871427"/>
          </a:xfrm>
          <a:prstGeom prst="rect">
            <a:avLst/>
          </a:prstGeom>
        </p:spPr>
      </p:pic>
    </p:spTree>
    <p:extLst>
      <p:ext uri="{BB962C8B-B14F-4D97-AF65-F5344CB8AC3E}">
        <p14:creationId xmlns:p14="http://schemas.microsoft.com/office/powerpoint/2010/main" val="19190997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6FDD67-1E01-4076-AE31-17FCBD8E631D}"/>
              </a:ext>
            </a:extLst>
          </p:cNvPr>
          <p:cNvSpPr>
            <a:spLocks noGrp="1"/>
          </p:cNvSpPr>
          <p:nvPr>
            <p:ph type="title"/>
          </p:nvPr>
        </p:nvSpPr>
        <p:spPr/>
        <p:txBody>
          <a:bodyPr/>
          <a:lstStyle/>
          <a:p>
            <a:r>
              <a:rPr lang="en-GB" dirty="0"/>
              <a:t>What happened?</a:t>
            </a:r>
          </a:p>
        </p:txBody>
      </p:sp>
      <p:sp>
        <p:nvSpPr>
          <p:cNvPr id="3" name="Content Placeholder 2">
            <a:extLst>
              <a:ext uri="{FF2B5EF4-FFF2-40B4-BE49-F238E27FC236}">
                <a16:creationId xmlns:a16="http://schemas.microsoft.com/office/drawing/2014/main" id="{2323DE79-0981-4BCD-AEA4-75E049A9BA06}"/>
              </a:ext>
            </a:extLst>
          </p:cNvPr>
          <p:cNvSpPr>
            <a:spLocks noGrp="1"/>
          </p:cNvSpPr>
          <p:nvPr>
            <p:ph idx="1"/>
          </p:nvPr>
        </p:nvSpPr>
        <p:spPr/>
        <p:txBody>
          <a:bodyPr>
            <a:normAutofit/>
          </a:bodyPr>
          <a:lstStyle/>
          <a:p>
            <a:r>
              <a:rPr lang="en-GB" dirty="0"/>
              <a:t>We gathered data and plotted it – showing a steady increase in waiting times over the preceding months.</a:t>
            </a:r>
          </a:p>
          <a:p>
            <a:endParaRPr lang="en-GB" dirty="0"/>
          </a:p>
          <a:p>
            <a:r>
              <a:rPr lang="en-GB" dirty="0"/>
              <a:t>We came up with lots of ideas of things we could change.</a:t>
            </a:r>
          </a:p>
          <a:p>
            <a:endParaRPr lang="en-GB" dirty="0"/>
          </a:p>
          <a:p>
            <a:r>
              <a:rPr lang="en-GB" dirty="0"/>
              <a:t>We drew out our process map to help understand our system.</a:t>
            </a:r>
          </a:p>
          <a:p>
            <a:endParaRPr lang="en-GB" dirty="0"/>
          </a:p>
          <a:p>
            <a:r>
              <a:rPr lang="en-GB" dirty="0"/>
              <a:t>We learned lots from our AHP colleagues.</a:t>
            </a:r>
          </a:p>
          <a:p>
            <a:endParaRPr lang="en-GB" dirty="0"/>
          </a:p>
        </p:txBody>
      </p:sp>
    </p:spTree>
    <p:extLst>
      <p:ext uri="{BB962C8B-B14F-4D97-AF65-F5344CB8AC3E}">
        <p14:creationId xmlns:p14="http://schemas.microsoft.com/office/powerpoint/2010/main" val="26331272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217D1E-DD29-4665-94ED-6D2E8EB54E9D}"/>
              </a:ext>
            </a:extLst>
          </p:cNvPr>
          <p:cNvSpPr>
            <a:spLocks noGrp="1"/>
          </p:cNvSpPr>
          <p:nvPr>
            <p:ph type="title"/>
          </p:nvPr>
        </p:nvSpPr>
        <p:spPr/>
        <p:txBody>
          <a:bodyPr/>
          <a:lstStyle/>
          <a:p>
            <a:r>
              <a:rPr lang="en-GB" dirty="0"/>
              <a:t>What we found</a:t>
            </a:r>
          </a:p>
        </p:txBody>
      </p:sp>
      <p:sp>
        <p:nvSpPr>
          <p:cNvPr id="3" name="Content Placeholder 2">
            <a:extLst>
              <a:ext uri="{FF2B5EF4-FFF2-40B4-BE49-F238E27FC236}">
                <a16:creationId xmlns:a16="http://schemas.microsoft.com/office/drawing/2014/main" id="{D85B6ED6-9885-4FA9-B0B4-C6FB1A487BDA}"/>
              </a:ext>
            </a:extLst>
          </p:cNvPr>
          <p:cNvSpPr>
            <a:spLocks noGrp="1"/>
          </p:cNvSpPr>
          <p:nvPr>
            <p:ph idx="1"/>
          </p:nvPr>
        </p:nvSpPr>
        <p:spPr/>
        <p:txBody>
          <a:bodyPr/>
          <a:lstStyle/>
          <a:p>
            <a:r>
              <a:rPr lang="en-GB" dirty="0"/>
              <a:t>We found huge amounts of unwarranted variation that needed addressed.</a:t>
            </a:r>
          </a:p>
          <a:p>
            <a:endParaRPr lang="en-GB" dirty="0"/>
          </a:p>
          <a:p>
            <a:r>
              <a:rPr lang="en-GB" dirty="0"/>
              <a:t>We learned very quickly that we did not understand our system as well as we thought we did.</a:t>
            </a:r>
          </a:p>
          <a:p>
            <a:endParaRPr lang="en-GB" dirty="0"/>
          </a:p>
          <a:p>
            <a:r>
              <a:rPr lang="en-GB" dirty="0"/>
              <a:t>We needed to invest in staff training</a:t>
            </a:r>
          </a:p>
          <a:p>
            <a:endParaRPr lang="en-GB" dirty="0"/>
          </a:p>
          <a:p>
            <a:r>
              <a:rPr lang="en-GB" dirty="0"/>
              <a:t>We were not in a position to try out any change ideas yet…</a:t>
            </a:r>
          </a:p>
          <a:p>
            <a:endParaRPr lang="en-GB" dirty="0"/>
          </a:p>
          <a:p>
            <a:endParaRPr lang="en-GB" dirty="0"/>
          </a:p>
        </p:txBody>
      </p:sp>
    </p:spTree>
    <p:extLst>
      <p:ext uri="{BB962C8B-B14F-4D97-AF65-F5344CB8AC3E}">
        <p14:creationId xmlns:p14="http://schemas.microsoft.com/office/powerpoint/2010/main" val="13545750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17843-DCD5-4754-BFB1-5836C28CAE77}"/>
              </a:ext>
            </a:extLst>
          </p:cNvPr>
          <p:cNvSpPr>
            <a:spLocks noGrp="1"/>
          </p:cNvSpPr>
          <p:nvPr>
            <p:ph type="title"/>
          </p:nvPr>
        </p:nvSpPr>
        <p:spPr/>
        <p:txBody>
          <a:bodyPr/>
          <a:lstStyle/>
          <a:p>
            <a:r>
              <a:rPr lang="en-GB" dirty="0"/>
              <a:t>A Quality Improvement Approach</a:t>
            </a:r>
          </a:p>
        </p:txBody>
      </p:sp>
      <p:sp>
        <p:nvSpPr>
          <p:cNvPr id="6" name="Content Placeholder 5">
            <a:extLst>
              <a:ext uri="{FF2B5EF4-FFF2-40B4-BE49-F238E27FC236}">
                <a16:creationId xmlns:a16="http://schemas.microsoft.com/office/drawing/2014/main" id="{66852AEF-324A-409C-923C-0B4C74BB376D}"/>
              </a:ext>
            </a:extLst>
          </p:cNvPr>
          <p:cNvSpPr>
            <a:spLocks noGrp="1"/>
          </p:cNvSpPr>
          <p:nvPr>
            <p:ph idx="1"/>
          </p:nvPr>
        </p:nvSpPr>
        <p:spPr/>
        <p:txBody>
          <a:bodyPr>
            <a:normAutofit fontScale="85000" lnSpcReduction="20000"/>
          </a:bodyPr>
          <a:lstStyle/>
          <a:p>
            <a:pPr marL="0" indent="0" algn="just">
              <a:buNone/>
            </a:pPr>
            <a:r>
              <a:rPr lang="en-GB" dirty="0"/>
              <a:t>Gave me the opportunity to tackle many of the things I was frustrated with in a systematic way.</a:t>
            </a:r>
          </a:p>
          <a:p>
            <a:pPr marL="0" indent="0" algn="just">
              <a:buNone/>
            </a:pPr>
            <a:r>
              <a:rPr lang="en-GB" dirty="0"/>
              <a:t>It allowed me to communicate with my manager in a way I hadn’t been able to before. </a:t>
            </a:r>
          </a:p>
          <a:p>
            <a:pPr marL="0" indent="0" algn="just">
              <a:buNone/>
            </a:pPr>
            <a:r>
              <a:rPr lang="en-GB" dirty="0"/>
              <a:t>It taught us very quickly that the change we thought needed to happen is not necessarily the right thing to change! </a:t>
            </a:r>
          </a:p>
          <a:p>
            <a:pPr marL="0" indent="0" algn="just">
              <a:buNone/>
            </a:pPr>
            <a:r>
              <a:rPr lang="en-GB" dirty="0"/>
              <a:t>The importance of reducing unwarranted variation became very, very apparent very quickly! </a:t>
            </a:r>
          </a:p>
          <a:p>
            <a:pPr marL="0" indent="0" algn="just">
              <a:buNone/>
            </a:pPr>
            <a:r>
              <a:rPr lang="en-GB" dirty="0"/>
              <a:t>We realised that a huge upskilling of staff was needed.</a:t>
            </a:r>
          </a:p>
          <a:p>
            <a:pPr marL="0" indent="0" algn="just">
              <a:buNone/>
            </a:pPr>
            <a:r>
              <a:rPr lang="en-GB" dirty="0"/>
              <a:t>It taught us the importance of understanding our system and processes.</a:t>
            </a:r>
          </a:p>
          <a:p>
            <a:pPr marL="0" indent="0" algn="just">
              <a:buNone/>
            </a:pPr>
            <a:r>
              <a:rPr lang="en-GB" dirty="0"/>
              <a:t>QI gave us the skills to make small, systematic changes to the system.</a:t>
            </a:r>
          </a:p>
          <a:p>
            <a:pPr marL="0" indent="0" algn="just">
              <a:buNone/>
            </a:pPr>
            <a:r>
              <a:rPr lang="en-GB" dirty="0"/>
              <a:t>It gave us permission to try things out – and use the data to influence whether to continue with something or whether to try something else instead.</a:t>
            </a:r>
          </a:p>
        </p:txBody>
      </p:sp>
    </p:spTree>
    <p:extLst>
      <p:ext uri="{BB962C8B-B14F-4D97-AF65-F5344CB8AC3E}">
        <p14:creationId xmlns:p14="http://schemas.microsoft.com/office/powerpoint/2010/main" val="19733669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F861015-87DD-4AD6-A1E3-B2B25205176E}"/>
              </a:ext>
            </a:extLst>
          </p:cNvPr>
          <p:cNvSpPr>
            <a:spLocks noGrp="1"/>
          </p:cNvSpPr>
          <p:nvPr>
            <p:ph idx="1"/>
          </p:nvPr>
        </p:nvSpPr>
        <p:spPr>
          <a:xfrm>
            <a:off x="838200" y="1454727"/>
            <a:ext cx="10515600" cy="4722236"/>
          </a:xfrm>
        </p:spPr>
        <p:txBody>
          <a:bodyPr>
            <a:normAutofit/>
          </a:bodyPr>
          <a:lstStyle/>
          <a:p>
            <a:pPr marL="0" indent="0" algn="just">
              <a:buNone/>
            </a:pPr>
            <a:endParaRPr lang="en-GB" i="1" dirty="0"/>
          </a:p>
          <a:p>
            <a:pPr marL="0" indent="0" algn="just">
              <a:buNone/>
            </a:pPr>
            <a:endParaRPr lang="en-GB" i="1" dirty="0"/>
          </a:p>
          <a:p>
            <a:pPr marL="0" indent="0" algn="just">
              <a:buNone/>
            </a:pPr>
            <a:r>
              <a:rPr lang="en-GB" i="1" dirty="0"/>
              <a:t>Either influence the decision maker, be the decision maker or find ways to change your financial envelope.</a:t>
            </a:r>
          </a:p>
          <a:p>
            <a:pPr marL="0" indent="0" algn="just">
              <a:buNone/>
            </a:pPr>
            <a:endParaRPr lang="en-GB" i="1" dirty="0"/>
          </a:p>
          <a:p>
            <a:pPr marL="0" indent="0" algn="just">
              <a:buNone/>
            </a:pPr>
            <a:endParaRPr lang="en-GB" i="1" dirty="0"/>
          </a:p>
          <a:p>
            <a:pPr marL="0" indent="0" algn="r">
              <a:buNone/>
            </a:pPr>
            <a:r>
              <a:rPr lang="en-GB" dirty="0"/>
              <a:t>Carl Davies, Commissioning Manager, Gloucestershire</a:t>
            </a:r>
          </a:p>
          <a:p>
            <a:pPr marL="0" indent="0" algn="r">
              <a:buNone/>
            </a:pPr>
            <a:endParaRPr lang="en-GB" dirty="0"/>
          </a:p>
        </p:txBody>
      </p:sp>
    </p:spTree>
    <p:extLst>
      <p:ext uri="{BB962C8B-B14F-4D97-AF65-F5344CB8AC3E}">
        <p14:creationId xmlns:p14="http://schemas.microsoft.com/office/powerpoint/2010/main" val="31853210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F20A169-B4AC-44AD-90F9-1F5684111E82}"/>
              </a:ext>
            </a:extLst>
          </p:cNvPr>
          <p:cNvSpPr>
            <a:spLocks noGrp="1"/>
          </p:cNvSpPr>
          <p:nvPr>
            <p:ph idx="1"/>
          </p:nvPr>
        </p:nvSpPr>
        <p:spPr>
          <a:xfrm>
            <a:off x="838200" y="1690688"/>
            <a:ext cx="10515600" cy="4668548"/>
          </a:xfrm>
        </p:spPr>
        <p:txBody>
          <a:bodyPr>
            <a:normAutofit/>
          </a:bodyPr>
          <a:lstStyle/>
          <a:p>
            <a:pPr marL="0" indent="0" algn="just">
              <a:buNone/>
            </a:pPr>
            <a:r>
              <a:rPr lang="en-GB" dirty="0"/>
              <a:t>January 2018 - I was appointed to Clinical Lead Physiotherapist for Midlothian</a:t>
            </a:r>
          </a:p>
          <a:p>
            <a:pPr marL="0" indent="0" algn="just">
              <a:buNone/>
            </a:pPr>
            <a:endParaRPr lang="en-GB" dirty="0"/>
          </a:p>
          <a:p>
            <a:pPr marL="0" indent="0" algn="just">
              <a:buNone/>
            </a:pPr>
            <a:r>
              <a:rPr lang="en-GB" dirty="0"/>
              <a:t>April 2018 – started clinics in 3 GP practices whereby Advanced Practice Physiotherapists are working as an alternative to a GP using QI approaches to tweak and develop the service</a:t>
            </a:r>
          </a:p>
          <a:p>
            <a:pPr marL="0" indent="0" algn="just">
              <a:buNone/>
            </a:pPr>
            <a:endParaRPr lang="en-GB" dirty="0"/>
          </a:p>
          <a:p>
            <a:pPr marL="0" indent="0" algn="just">
              <a:buNone/>
            </a:pPr>
            <a:r>
              <a:rPr lang="en-GB" dirty="0"/>
              <a:t>June 2018 – I started managing the Midlothian MSK Physiotherapy service with 50% clinical staff vacancies, no administrative support, incredibly low staff morale and a 39 week waiting list</a:t>
            </a:r>
          </a:p>
          <a:p>
            <a:pPr marL="0" indent="0" algn="just">
              <a:buNone/>
            </a:pPr>
            <a:endParaRPr lang="en-GB" dirty="0"/>
          </a:p>
        </p:txBody>
      </p:sp>
      <p:sp>
        <p:nvSpPr>
          <p:cNvPr id="4" name="Title 1">
            <a:extLst>
              <a:ext uri="{FF2B5EF4-FFF2-40B4-BE49-F238E27FC236}">
                <a16:creationId xmlns:a16="http://schemas.microsoft.com/office/drawing/2014/main" id="{35CCB18A-6A30-4E00-B91F-F81C0119E3C7}"/>
              </a:ext>
            </a:extLst>
          </p:cNvPr>
          <p:cNvSpPr>
            <a:spLocks noGrp="1"/>
          </p:cNvSpPr>
          <p:nvPr>
            <p:ph type="title"/>
          </p:nvPr>
        </p:nvSpPr>
        <p:spPr>
          <a:xfrm>
            <a:off x="838200" y="365125"/>
            <a:ext cx="10515600" cy="1325563"/>
          </a:xfrm>
        </p:spPr>
        <p:txBody>
          <a:bodyPr/>
          <a:lstStyle/>
          <a:p>
            <a:r>
              <a:rPr lang="en-GB" dirty="0"/>
              <a:t>What happened next?</a:t>
            </a:r>
          </a:p>
        </p:txBody>
      </p:sp>
    </p:spTree>
    <p:extLst>
      <p:ext uri="{BB962C8B-B14F-4D97-AF65-F5344CB8AC3E}">
        <p14:creationId xmlns:p14="http://schemas.microsoft.com/office/powerpoint/2010/main" val="15208619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1E143-A05F-466B-BEBB-F41BEB1F9A7B}"/>
              </a:ext>
            </a:extLst>
          </p:cNvPr>
          <p:cNvSpPr>
            <a:spLocks noGrp="1"/>
          </p:cNvSpPr>
          <p:nvPr>
            <p:ph type="title"/>
          </p:nvPr>
        </p:nvSpPr>
        <p:spPr/>
        <p:txBody>
          <a:bodyPr/>
          <a:lstStyle/>
          <a:p>
            <a:r>
              <a:rPr lang="en-GB" dirty="0"/>
              <a:t>About me</a:t>
            </a:r>
          </a:p>
        </p:txBody>
      </p:sp>
      <p:sp>
        <p:nvSpPr>
          <p:cNvPr id="3" name="Content Placeholder 2">
            <a:extLst>
              <a:ext uri="{FF2B5EF4-FFF2-40B4-BE49-F238E27FC236}">
                <a16:creationId xmlns:a16="http://schemas.microsoft.com/office/drawing/2014/main" id="{2332AD6D-A89D-4C7F-B2F7-E06B6ABE4FA8}"/>
              </a:ext>
            </a:extLst>
          </p:cNvPr>
          <p:cNvSpPr>
            <a:spLocks noGrp="1"/>
          </p:cNvSpPr>
          <p:nvPr>
            <p:ph idx="1"/>
          </p:nvPr>
        </p:nvSpPr>
        <p:spPr/>
        <p:txBody>
          <a:bodyPr>
            <a:normAutofit lnSpcReduction="10000"/>
          </a:bodyPr>
          <a:lstStyle/>
          <a:p>
            <a:r>
              <a:rPr lang="en-GB" dirty="0"/>
              <a:t>Physiotherapist</a:t>
            </a:r>
          </a:p>
          <a:p>
            <a:r>
              <a:rPr lang="en-GB" dirty="0"/>
              <a:t>Graduated 2001</a:t>
            </a:r>
          </a:p>
          <a:p>
            <a:r>
              <a:rPr lang="en-GB" dirty="0"/>
              <a:t>First job as a Junior Physiotherapist at Borders General Hospital in 2001</a:t>
            </a:r>
          </a:p>
          <a:p>
            <a:r>
              <a:rPr lang="en-GB" dirty="0"/>
              <a:t>Moved to work in Dr </a:t>
            </a:r>
            <a:r>
              <a:rPr lang="en-GB" dirty="0" err="1"/>
              <a:t>Grays</a:t>
            </a:r>
            <a:r>
              <a:rPr lang="en-GB" dirty="0"/>
              <a:t> Hospital in Elgin in 2002 – worked my way up through the different grades and was appointed to interim Lead MSK Physiotherapist for Moray</a:t>
            </a:r>
          </a:p>
          <a:p>
            <a:r>
              <a:rPr lang="en-GB" dirty="0"/>
              <a:t>Started in NHS Lothian in 2008, as Team Lead Physiotherapist at </a:t>
            </a:r>
            <a:r>
              <a:rPr lang="en-GB" dirty="0" err="1"/>
              <a:t>Tollcross</a:t>
            </a:r>
            <a:r>
              <a:rPr lang="en-GB" dirty="0"/>
              <a:t> Health Centre</a:t>
            </a:r>
          </a:p>
          <a:p>
            <a:r>
              <a:rPr lang="en-GB" dirty="0"/>
              <a:t>2013 – went on maternity leave</a:t>
            </a:r>
          </a:p>
        </p:txBody>
      </p:sp>
    </p:spTree>
    <p:extLst>
      <p:ext uri="{BB962C8B-B14F-4D97-AF65-F5344CB8AC3E}">
        <p14:creationId xmlns:p14="http://schemas.microsoft.com/office/powerpoint/2010/main" val="12496312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BB70D0-8652-4098-93DB-0C070BADCCAA}"/>
              </a:ext>
            </a:extLst>
          </p:cNvPr>
          <p:cNvSpPr>
            <a:spLocks noGrp="1"/>
          </p:cNvSpPr>
          <p:nvPr>
            <p:ph type="title"/>
          </p:nvPr>
        </p:nvSpPr>
        <p:spPr/>
        <p:txBody>
          <a:bodyPr/>
          <a:lstStyle/>
          <a:p>
            <a:r>
              <a:rPr lang="en-GB" dirty="0"/>
              <a:t>September 2018 </a:t>
            </a:r>
          </a:p>
        </p:txBody>
      </p:sp>
      <p:sp>
        <p:nvSpPr>
          <p:cNvPr id="3" name="Content Placeholder 2">
            <a:extLst>
              <a:ext uri="{FF2B5EF4-FFF2-40B4-BE49-F238E27FC236}">
                <a16:creationId xmlns:a16="http://schemas.microsoft.com/office/drawing/2014/main" id="{B80AD2A5-6107-4650-8E81-F1B70287D269}"/>
              </a:ext>
            </a:extLst>
          </p:cNvPr>
          <p:cNvSpPr>
            <a:spLocks noGrp="1"/>
          </p:cNvSpPr>
          <p:nvPr>
            <p:ph idx="1"/>
          </p:nvPr>
        </p:nvSpPr>
        <p:spPr/>
        <p:txBody>
          <a:bodyPr>
            <a:normAutofit/>
          </a:bodyPr>
          <a:lstStyle/>
          <a:p>
            <a:r>
              <a:rPr lang="en-GB" dirty="0"/>
              <a:t>No vacancies in Midlothian MSK Physiotherapy</a:t>
            </a:r>
          </a:p>
          <a:p>
            <a:endParaRPr lang="en-GB" dirty="0"/>
          </a:p>
          <a:p>
            <a:r>
              <a:rPr lang="en-GB" dirty="0"/>
              <a:t>Our admin support is in place and being trained</a:t>
            </a:r>
          </a:p>
          <a:p>
            <a:endParaRPr lang="en-GB" dirty="0"/>
          </a:p>
          <a:p>
            <a:r>
              <a:rPr lang="en-GB" dirty="0"/>
              <a:t>The waiting list for Midlothian MSK Physiotherapy is coming down and expected to be keep reducing</a:t>
            </a:r>
          </a:p>
          <a:p>
            <a:endParaRPr lang="en-GB" dirty="0"/>
          </a:p>
          <a:p>
            <a:r>
              <a:rPr lang="en-GB" dirty="0"/>
              <a:t>Staff morale within MSK Physiotherapy is improving all the time</a:t>
            </a:r>
          </a:p>
        </p:txBody>
      </p:sp>
    </p:spTree>
    <p:extLst>
      <p:ext uri="{BB962C8B-B14F-4D97-AF65-F5344CB8AC3E}">
        <p14:creationId xmlns:p14="http://schemas.microsoft.com/office/powerpoint/2010/main" val="30397657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1D26B7E-9681-4E21-ADE5-A64CB1C083E2}"/>
              </a:ext>
            </a:extLst>
          </p:cNvPr>
          <p:cNvSpPr>
            <a:spLocks noGrp="1"/>
          </p:cNvSpPr>
          <p:nvPr>
            <p:ph idx="1"/>
          </p:nvPr>
        </p:nvSpPr>
        <p:spPr>
          <a:xfrm>
            <a:off x="838200" y="955963"/>
            <a:ext cx="10515600" cy="5140037"/>
          </a:xfrm>
        </p:spPr>
        <p:txBody>
          <a:bodyPr>
            <a:normAutofit/>
          </a:bodyPr>
          <a:lstStyle/>
          <a:p>
            <a:r>
              <a:rPr lang="en-GB" dirty="0"/>
              <a:t>Over 1000 patients have been able to access Physiotherapy advice, exercise and self management strategies in less than a week from phoning the GP surgery (most have accessed within 48 hours)</a:t>
            </a:r>
          </a:p>
          <a:p>
            <a:endParaRPr lang="en-GB" dirty="0"/>
          </a:p>
          <a:p>
            <a:r>
              <a:rPr lang="en-GB" dirty="0"/>
              <a:t>We have expanded our Advanced Practice Physiotherapy Service to 5 GP practices – and are due to start in another two GP practices within the coming months</a:t>
            </a:r>
          </a:p>
          <a:p>
            <a:endParaRPr lang="en-GB" dirty="0"/>
          </a:p>
          <a:p>
            <a:r>
              <a:rPr lang="en-GB" dirty="0"/>
              <a:t>We have accessed additional funding for equipment, upgrading departments and training by providing data, project plans and using QI approaches</a:t>
            </a:r>
          </a:p>
          <a:p>
            <a:endParaRPr lang="en-GB" dirty="0"/>
          </a:p>
          <a:p>
            <a:endParaRPr lang="en-GB" dirty="0"/>
          </a:p>
        </p:txBody>
      </p:sp>
    </p:spTree>
    <p:extLst>
      <p:ext uri="{BB962C8B-B14F-4D97-AF65-F5344CB8AC3E}">
        <p14:creationId xmlns:p14="http://schemas.microsoft.com/office/powerpoint/2010/main" val="14246103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E82A425-E5D8-4E5E-95DF-71B14CFD73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9160" y="200891"/>
            <a:ext cx="4842164" cy="6456218"/>
          </a:xfrm>
          <a:prstGeom prst="rect">
            <a:avLst/>
          </a:prstGeom>
        </p:spPr>
      </p:pic>
      <p:sp>
        <p:nvSpPr>
          <p:cNvPr id="4" name="TextBox 3">
            <a:extLst>
              <a:ext uri="{FF2B5EF4-FFF2-40B4-BE49-F238E27FC236}">
                <a16:creationId xmlns:a16="http://schemas.microsoft.com/office/drawing/2014/main" id="{4DEEFD9C-EED5-4DE2-BEDA-D086BC29255A}"/>
              </a:ext>
            </a:extLst>
          </p:cNvPr>
          <p:cNvSpPr txBox="1"/>
          <p:nvPr/>
        </p:nvSpPr>
        <p:spPr>
          <a:xfrm>
            <a:off x="5874327" y="2090172"/>
            <a:ext cx="5444836" cy="2677656"/>
          </a:xfrm>
          <a:prstGeom prst="rect">
            <a:avLst/>
          </a:prstGeom>
          <a:noFill/>
        </p:spPr>
        <p:txBody>
          <a:bodyPr wrap="square" rtlCol="0">
            <a:spAutoFit/>
          </a:bodyPr>
          <a:lstStyle/>
          <a:p>
            <a:r>
              <a:rPr lang="en-GB" sz="2800" dirty="0">
                <a:latin typeface="+mj-lt"/>
              </a:rPr>
              <a:t>They reduced the variation, invested in the staff and waiting times have started to come down… this work has been taken on by someone else as part of an ongoing QI approach to reducing waiting times.</a:t>
            </a:r>
          </a:p>
        </p:txBody>
      </p:sp>
    </p:spTree>
    <p:extLst>
      <p:ext uri="{BB962C8B-B14F-4D97-AF65-F5344CB8AC3E}">
        <p14:creationId xmlns:p14="http://schemas.microsoft.com/office/powerpoint/2010/main" val="28625994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65FF654-5A53-4DEA-80CD-9D0F26E6CF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4663" y="78168"/>
            <a:ext cx="6722673" cy="6701664"/>
          </a:xfrm>
          <a:prstGeom prst="rect">
            <a:avLst/>
          </a:prstGeom>
        </p:spPr>
      </p:pic>
    </p:spTree>
    <p:extLst>
      <p:ext uri="{BB962C8B-B14F-4D97-AF65-F5344CB8AC3E}">
        <p14:creationId xmlns:p14="http://schemas.microsoft.com/office/powerpoint/2010/main" val="13821736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31BC2-9AEC-46C7-94D4-EDD3A3FD574A}"/>
              </a:ext>
            </a:extLst>
          </p:cNvPr>
          <p:cNvSpPr>
            <a:spLocks noGrp="1"/>
          </p:cNvSpPr>
          <p:nvPr>
            <p:ph type="title"/>
          </p:nvPr>
        </p:nvSpPr>
        <p:spPr/>
        <p:txBody>
          <a:bodyPr/>
          <a:lstStyle/>
          <a:p>
            <a:r>
              <a:rPr lang="en-GB" dirty="0"/>
              <a:t>I felt…</a:t>
            </a:r>
          </a:p>
        </p:txBody>
      </p:sp>
      <p:sp>
        <p:nvSpPr>
          <p:cNvPr id="3" name="Content Placeholder 2">
            <a:extLst>
              <a:ext uri="{FF2B5EF4-FFF2-40B4-BE49-F238E27FC236}">
                <a16:creationId xmlns:a16="http://schemas.microsoft.com/office/drawing/2014/main" id="{5847109C-8383-4D06-A8B7-F6B8A17771B9}"/>
              </a:ext>
            </a:extLst>
          </p:cNvPr>
          <p:cNvSpPr>
            <a:spLocks noGrp="1"/>
          </p:cNvSpPr>
          <p:nvPr>
            <p:ph idx="1"/>
          </p:nvPr>
        </p:nvSpPr>
        <p:spPr/>
        <p:txBody>
          <a:bodyPr>
            <a:normAutofit fontScale="92500" lnSpcReduction="20000"/>
          </a:bodyPr>
          <a:lstStyle/>
          <a:p>
            <a:r>
              <a:rPr lang="en-GB" dirty="0"/>
              <a:t>Disillusioned</a:t>
            </a:r>
          </a:p>
          <a:p>
            <a:r>
              <a:rPr lang="en-GB" dirty="0"/>
              <a:t>Frustrated</a:t>
            </a:r>
          </a:p>
          <a:p>
            <a:r>
              <a:rPr lang="en-GB" dirty="0"/>
              <a:t>A lack of career progression</a:t>
            </a:r>
          </a:p>
          <a:p>
            <a:r>
              <a:rPr lang="en-GB" dirty="0"/>
              <a:t>A lack of personal development</a:t>
            </a:r>
          </a:p>
          <a:p>
            <a:r>
              <a:rPr lang="en-GB" dirty="0"/>
              <a:t>It was difficult to get my voice heard</a:t>
            </a:r>
          </a:p>
          <a:p>
            <a:r>
              <a:rPr lang="en-GB" dirty="0"/>
              <a:t>It was difficult to influence decisions</a:t>
            </a:r>
          </a:p>
          <a:p>
            <a:r>
              <a:rPr lang="en-GB" dirty="0"/>
              <a:t>Like we were constantly firefighting</a:t>
            </a:r>
          </a:p>
          <a:p>
            <a:r>
              <a:rPr lang="en-GB" dirty="0"/>
              <a:t>Staff morale was low</a:t>
            </a:r>
          </a:p>
          <a:p>
            <a:r>
              <a:rPr lang="en-GB" dirty="0"/>
              <a:t>My job was no longer the job it once was</a:t>
            </a:r>
          </a:p>
          <a:p>
            <a:r>
              <a:rPr lang="en-GB" dirty="0"/>
              <a:t>Did I even want to be a Physiotherapist any more?</a:t>
            </a:r>
          </a:p>
          <a:p>
            <a:endParaRPr lang="en-GB" dirty="0"/>
          </a:p>
          <a:p>
            <a:endParaRPr lang="en-GB" dirty="0"/>
          </a:p>
          <a:p>
            <a:endParaRPr lang="en-GB" dirty="0"/>
          </a:p>
        </p:txBody>
      </p:sp>
      <p:pic>
        <p:nvPicPr>
          <p:cNvPr id="5" name="Picture 4">
            <a:extLst>
              <a:ext uri="{FF2B5EF4-FFF2-40B4-BE49-F238E27FC236}">
                <a16:creationId xmlns:a16="http://schemas.microsoft.com/office/drawing/2014/main" id="{61C19FEA-F0FF-401C-B83B-FA35E433DCEA}"/>
              </a:ext>
            </a:extLst>
          </p:cNvPr>
          <p:cNvPicPr>
            <a:picLocks noChangeAspect="1"/>
          </p:cNvPicPr>
          <p:nvPr/>
        </p:nvPicPr>
        <p:blipFill rotWithShape="1">
          <a:blip r:embed="rId2">
            <a:extLst>
              <a:ext uri="{28A0092B-C50C-407E-A947-70E740481C1C}">
                <a14:useLocalDpi xmlns:a14="http://schemas.microsoft.com/office/drawing/2010/main" val="0"/>
              </a:ext>
            </a:extLst>
          </a:blip>
          <a:srcRect l="15660" t="4453" r="14404"/>
          <a:stretch/>
        </p:blipFill>
        <p:spPr>
          <a:xfrm>
            <a:off x="7432964" y="2158134"/>
            <a:ext cx="3920836" cy="3228410"/>
          </a:xfrm>
          <a:prstGeom prst="rect">
            <a:avLst/>
          </a:prstGeom>
        </p:spPr>
      </p:pic>
    </p:spTree>
    <p:extLst>
      <p:ext uri="{BB962C8B-B14F-4D97-AF65-F5344CB8AC3E}">
        <p14:creationId xmlns:p14="http://schemas.microsoft.com/office/powerpoint/2010/main" val="15693242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C92CB0-4D4F-4367-9A8A-0B33DB10992F}"/>
              </a:ext>
            </a:extLst>
          </p:cNvPr>
          <p:cNvSpPr>
            <a:spLocks noGrp="1"/>
          </p:cNvSpPr>
          <p:nvPr>
            <p:ph type="title"/>
          </p:nvPr>
        </p:nvSpPr>
        <p:spPr/>
        <p:txBody>
          <a:bodyPr/>
          <a:lstStyle/>
          <a:p>
            <a:r>
              <a:rPr lang="en-GB" dirty="0"/>
              <a:t>Something had to change…</a:t>
            </a:r>
          </a:p>
        </p:txBody>
      </p:sp>
      <p:sp>
        <p:nvSpPr>
          <p:cNvPr id="3" name="Content Placeholder 2">
            <a:extLst>
              <a:ext uri="{FF2B5EF4-FFF2-40B4-BE49-F238E27FC236}">
                <a16:creationId xmlns:a16="http://schemas.microsoft.com/office/drawing/2014/main" id="{F034CD23-9969-4032-AF07-B1BD6BFCC9AA}"/>
              </a:ext>
            </a:extLst>
          </p:cNvPr>
          <p:cNvSpPr>
            <a:spLocks noGrp="1"/>
          </p:cNvSpPr>
          <p:nvPr>
            <p:ph idx="1"/>
          </p:nvPr>
        </p:nvSpPr>
        <p:spPr/>
        <p:txBody>
          <a:bodyPr/>
          <a:lstStyle/>
          <a:p>
            <a:pPr marL="0" indent="0">
              <a:buNone/>
            </a:pPr>
            <a:endParaRPr lang="en-GB" dirty="0"/>
          </a:p>
          <a:p>
            <a:endParaRPr lang="en-GB" dirty="0"/>
          </a:p>
          <a:p>
            <a:endParaRPr lang="en-GB" dirty="0"/>
          </a:p>
          <a:p>
            <a:endParaRPr lang="en-GB" dirty="0"/>
          </a:p>
          <a:p>
            <a:endParaRPr lang="en-GB" dirty="0"/>
          </a:p>
          <a:p>
            <a:endParaRPr lang="en-GB" dirty="0"/>
          </a:p>
        </p:txBody>
      </p:sp>
      <p:pic>
        <p:nvPicPr>
          <p:cNvPr id="5" name="Picture 4">
            <a:extLst>
              <a:ext uri="{FF2B5EF4-FFF2-40B4-BE49-F238E27FC236}">
                <a16:creationId xmlns:a16="http://schemas.microsoft.com/office/drawing/2014/main" id="{9F5A7B7A-50D4-4562-8C97-DE3E6FC08D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13090" y="1465407"/>
            <a:ext cx="3165820" cy="4258027"/>
          </a:xfrm>
          <a:prstGeom prst="rect">
            <a:avLst/>
          </a:prstGeom>
        </p:spPr>
      </p:pic>
      <p:sp>
        <p:nvSpPr>
          <p:cNvPr id="6" name="TextBox 5">
            <a:extLst>
              <a:ext uri="{FF2B5EF4-FFF2-40B4-BE49-F238E27FC236}">
                <a16:creationId xmlns:a16="http://schemas.microsoft.com/office/drawing/2014/main" id="{78B23486-DB92-40BC-9ECD-EEF4C50C7762}"/>
              </a:ext>
            </a:extLst>
          </p:cNvPr>
          <p:cNvSpPr txBox="1"/>
          <p:nvPr/>
        </p:nvSpPr>
        <p:spPr>
          <a:xfrm>
            <a:off x="5552832" y="5825755"/>
            <a:ext cx="5800968" cy="769441"/>
          </a:xfrm>
          <a:prstGeom prst="rect">
            <a:avLst/>
          </a:prstGeom>
          <a:noFill/>
        </p:spPr>
        <p:txBody>
          <a:bodyPr wrap="square" rtlCol="0">
            <a:spAutoFit/>
          </a:bodyPr>
          <a:lstStyle/>
          <a:p>
            <a:r>
              <a:rPr lang="en-GB" sz="4400" dirty="0">
                <a:latin typeface="+mj-lt"/>
              </a:rPr>
              <a:t>I just didn’t know what…</a:t>
            </a:r>
          </a:p>
        </p:txBody>
      </p:sp>
    </p:spTree>
    <p:extLst>
      <p:ext uri="{BB962C8B-B14F-4D97-AF65-F5344CB8AC3E}">
        <p14:creationId xmlns:p14="http://schemas.microsoft.com/office/powerpoint/2010/main" val="31721092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FCF275-131A-4B13-BDCC-BB3AECF9B8F1}"/>
              </a:ext>
            </a:extLst>
          </p:cNvPr>
          <p:cNvSpPr>
            <a:spLocks noGrp="1"/>
          </p:cNvSpPr>
          <p:nvPr>
            <p:ph type="title"/>
          </p:nvPr>
        </p:nvSpPr>
        <p:spPr/>
        <p:txBody>
          <a:bodyPr/>
          <a:lstStyle/>
          <a:p>
            <a:r>
              <a:rPr lang="en-GB" dirty="0"/>
              <a:t>Or how to do it…</a:t>
            </a:r>
          </a:p>
        </p:txBody>
      </p:sp>
      <p:sp>
        <p:nvSpPr>
          <p:cNvPr id="3" name="Content Placeholder 2">
            <a:extLst>
              <a:ext uri="{FF2B5EF4-FFF2-40B4-BE49-F238E27FC236}">
                <a16:creationId xmlns:a16="http://schemas.microsoft.com/office/drawing/2014/main" id="{A98EC71D-22E9-4501-BCF6-A2260C0AB0D8}"/>
              </a:ext>
            </a:extLst>
          </p:cNvPr>
          <p:cNvSpPr>
            <a:spLocks noGrp="1"/>
          </p:cNvSpPr>
          <p:nvPr>
            <p:ph idx="1"/>
          </p:nvPr>
        </p:nvSpPr>
        <p:spPr>
          <a:xfrm>
            <a:off x="3699162" y="5733039"/>
            <a:ext cx="7876309" cy="759836"/>
          </a:xfrm>
        </p:spPr>
        <p:txBody>
          <a:bodyPr>
            <a:normAutofit/>
          </a:bodyPr>
          <a:lstStyle/>
          <a:p>
            <a:pPr marL="0" indent="0">
              <a:buNone/>
            </a:pPr>
            <a:r>
              <a:rPr lang="en-GB" sz="4400" dirty="0">
                <a:latin typeface="+mj-lt"/>
              </a:rPr>
              <a:t>…without succumbing to the fear?</a:t>
            </a:r>
          </a:p>
        </p:txBody>
      </p:sp>
      <p:pic>
        <p:nvPicPr>
          <p:cNvPr id="5" name="Picture 4">
            <a:extLst>
              <a:ext uri="{FF2B5EF4-FFF2-40B4-BE49-F238E27FC236}">
                <a16:creationId xmlns:a16="http://schemas.microsoft.com/office/drawing/2014/main" id="{A889F6CF-7BA4-42F2-A355-A55271C1B657}"/>
              </a:ext>
            </a:extLst>
          </p:cNvPr>
          <p:cNvPicPr>
            <a:picLocks noChangeAspect="1"/>
          </p:cNvPicPr>
          <p:nvPr/>
        </p:nvPicPr>
        <p:blipFill rotWithShape="1">
          <a:blip r:embed="rId2">
            <a:extLst>
              <a:ext uri="{28A0092B-C50C-407E-A947-70E740481C1C}">
                <a14:useLocalDpi xmlns:a14="http://schemas.microsoft.com/office/drawing/2010/main" val="0"/>
              </a:ext>
            </a:extLst>
          </a:blip>
          <a:srcRect l="3455" r="2581" b="19039"/>
          <a:stretch/>
        </p:blipFill>
        <p:spPr>
          <a:xfrm>
            <a:off x="4430714" y="1690688"/>
            <a:ext cx="3330571" cy="3507798"/>
          </a:xfrm>
          <a:prstGeom prst="rect">
            <a:avLst/>
          </a:prstGeom>
        </p:spPr>
      </p:pic>
    </p:spTree>
    <p:extLst>
      <p:ext uri="{BB962C8B-B14F-4D97-AF65-F5344CB8AC3E}">
        <p14:creationId xmlns:p14="http://schemas.microsoft.com/office/powerpoint/2010/main" val="32866263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E0079E-0488-4F0A-BF71-82D6EEA1A660}"/>
              </a:ext>
            </a:extLst>
          </p:cNvPr>
          <p:cNvSpPr>
            <a:spLocks noGrp="1"/>
          </p:cNvSpPr>
          <p:nvPr>
            <p:ph type="title"/>
          </p:nvPr>
        </p:nvSpPr>
        <p:spPr/>
        <p:txBody>
          <a:bodyPr/>
          <a:lstStyle/>
          <a:p>
            <a:r>
              <a:rPr lang="en-GB" dirty="0"/>
              <a:t>But I had a year to forget about it all!</a:t>
            </a:r>
          </a:p>
        </p:txBody>
      </p:sp>
      <p:pic>
        <p:nvPicPr>
          <p:cNvPr id="5" name="Content Placeholder 4">
            <a:extLst>
              <a:ext uri="{FF2B5EF4-FFF2-40B4-BE49-F238E27FC236}">
                <a16:creationId xmlns:a16="http://schemas.microsoft.com/office/drawing/2014/main" id="{201AD711-859B-490E-A60A-24F84723B2BD}"/>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30321" b="28287"/>
          <a:stretch/>
        </p:blipFill>
        <p:spPr>
          <a:xfrm>
            <a:off x="2481044" y="2230582"/>
            <a:ext cx="7229912" cy="2992582"/>
          </a:xfrm>
        </p:spPr>
      </p:pic>
    </p:spTree>
    <p:extLst>
      <p:ext uri="{BB962C8B-B14F-4D97-AF65-F5344CB8AC3E}">
        <p14:creationId xmlns:p14="http://schemas.microsoft.com/office/powerpoint/2010/main" val="5287879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F4A96-1A8B-4D6A-938C-E6D83D42836C}"/>
              </a:ext>
            </a:extLst>
          </p:cNvPr>
          <p:cNvSpPr>
            <a:spLocks noGrp="1"/>
          </p:cNvSpPr>
          <p:nvPr>
            <p:ph type="title"/>
          </p:nvPr>
        </p:nvSpPr>
        <p:spPr/>
        <p:txBody>
          <a:bodyPr/>
          <a:lstStyle/>
          <a:p>
            <a:r>
              <a:rPr lang="en-GB" dirty="0"/>
              <a:t>Delivering Leadership Excellence</a:t>
            </a:r>
          </a:p>
        </p:txBody>
      </p:sp>
      <p:sp>
        <p:nvSpPr>
          <p:cNvPr id="3" name="Content Placeholder 2">
            <a:extLst>
              <a:ext uri="{FF2B5EF4-FFF2-40B4-BE49-F238E27FC236}">
                <a16:creationId xmlns:a16="http://schemas.microsoft.com/office/drawing/2014/main" id="{4D74741F-8D2C-476F-A3FB-64D9CB21B25D}"/>
              </a:ext>
            </a:extLst>
          </p:cNvPr>
          <p:cNvSpPr>
            <a:spLocks noGrp="1"/>
          </p:cNvSpPr>
          <p:nvPr>
            <p:ph idx="1"/>
          </p:nvPr>
        </p:nvSpPr>
        <p:spPr/>
        <p:txBody>
          <a:bodyPr/>
          <a:lstStyle/>
          <a:p>
            <a:r>
              <a:rPr lang="en-GB" dirty="0"/>
              <a:t>Completed 2014-2015</a:t>
            </a:r>
          </a:p>
          <a:p>
            <a:endParaRPr lang="en-GB" dirty="0"/>
          </a:p>
          <a:p>
            <a:r>
              <a:rPr lang="en-GB" dirty="0"/>
              <a:t>Project Topic: </a:t>
            </a:r>
          </a:p>
          <a:p>
            <a:pPr marL="0" indent="0" algn="ctr">
              <a:buNone/>
            </a:pPr>
            <a:r>
              <a:rPr lang="en-GB" sz="3600" dirty="0"/>
              <a:t>Scoping Quality Improvement Knowledge in AHPs</a:t>
            </a:r>
          </a:p>
          <a:p>
            <a:pPr marL="0" indent="0" algn="ctr">
              <a:buNone/>
            </a:pPr>
            <a:endParaRPr lang="en-GB" dirty="0"/>
          </a:p>
          <a:p>
            <a:pPr marL="0" indent="0" algn="just">
              <a:buNone/>
            </a:pPr>
            <a:r>
              <a:rPr lang="en-GB" dirty="0"/>
              <a:t>an introduction to QI, a chance to network with other AHPs, time away from the old routine, good conversation skills, data collecting skills, influencing skills, leadership skills, project working, how to tweet… and so much more…</a:t>
            </a:r>
          </a:p>
          <a:p>
            <a:endParaRPr lang="en-GB" dirty="0"/>
          </a:p>
          <a:p>
            <a:pPr marL="0" indent="0">
              <a:buNone/>
            </a:pPr>
            <a:endParaRPr lang="en-GB" dirty="0"/>
          </a:p>
          <a:p>
            <a:endParaRPr lang="en-GB" dirty="0"/>
          </a:p>
          <a:p>
            <a:endParaRPr lang="en-GB" dirty="0"/>
          </a:p>
        </p:txBody>
      </p:sp>
    </p:spTree>
    <p:extLst>
      <p:ext uri="{BB962C8B-B14F-4D97-AF65-F5344CB8AC3E}">
        <p14:creationId xmlns:p14="http://schemas.microsoft.com/office/powerpoint/2010/main" val="35785743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51DC13-FA98-4D7B-A671-470250702921}"/>
              </a:ext>
            </a:extLst>
          </p:cNvPr>
          <p:cNvSpPr>
            <a:spLocks noGrp="1"/>
          </p:cNvSpPr>
          <p:nvPr>
            <p:ph type="title"/>
          </p:nvPr>
        </p:nvSpPr>
        <p:spPr/>
        <p:txBody>
          <a:bodyPr/>
          <a:lstStyle/>
          <a:p>
            <a:r>
              <a:rPr lang="en-GB" dirty="0"/>
              <a:t>An opportunity to influence change…</a:t>
            </a:r>
          </a:p>
        </p:txBody>
      </p:sp>
      <p:pic>
        <p:nvPicPr>
          <p:cNvPr id="7" name="Content Placeholder 6">
            <a:extLst>
              <a:ext uri="{FF2B5EF4-FFF2-40B4-BE49-F238E27FC236}">
                <a16:creationId xmlns:a16="http://schemas.microsoft.com/office/drawing/2014/main" id="{06B57ABE-51B2-4806-B9EC-599E9A394AC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bwMode="auto">
          <a:xfrm>
            <a:off x="2726854" y="1894460"/>
            <a:ext cx="6738292" cy="362520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E66779BF-689D-40D6-B412-4FE0D023E82B}"/>
              </a:ext>
            </a:extLst>
          </p:cNvPr>
          <p:cNvSpPr txBox="1"/>
          <p:nvPr/>
        </p:nvSpPr>
        <p:spPr>
          <a:xfrm>
            <a:off x="6283036" y="5723433"/>
            <a:ext cx="5070764" cy="769441"/>
          </a:xfrm>
          <a:prstGeom prst="rect">
            <a:avLst/>
          </a:prstGeom>
          <a:noFill/>
        </p:spPr>
        <p:txBody>
          <a:bodyPr wrap="square" rtlCol="0">
            <a:spAutoFit/>
          </a:bodyPr>
          <a:lstStyle/>
          <a:p>
            <a:r>
              <a:rPr lang="en-GB" sz="4400" dirty="0">
                <a:latin typeface="+mj-lt"/>
              </a:rPr>
              <a:t>…in a structured way. </a:t>
            </a:r>
          </a:p>
        </p:txBody>
      </p:sp>
    </p:spTree>
    <p:extLst>
      <p:ext uri="{BB962C8B-B14F-4D97-AF65-F5344CB8AC3E}">
        <p14:creationId xmlns:p14="http://schemas.microsoft.com/office/powerpoint/2010/main" val="21094146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74DF20-11E8-490F-9C02-BA5CDE78CC7C}"/>
              </a:ext>
            </a:extLst>
          </p:cNvPr>
          <p:cNvSpPr>
            <a:spLocks noGrp="1"/>
          </p:cNvSpPr>
          <p:nvPr>
            <p:ph type="title"/>
          </p:nvPr>
        </p:nvSpPr>
        <p:spPr/>
        <p:txBody>
          <a:bodyPr/>
          <a:lstStyle/>
          <a:p>
            <a:r>
              <a:rPr lang="en-GB" dirty="0"/>
              <a:t>NES Career Fellowship</a:t>
            </a:r>
          </a:p>
        </p:txBody>
      </p:sp>
      <p:sp>
        <p:nvSpPr>
          <p:cNvPr id="3" name="Content Placeholder 2">
            <a:extLst>
              <a:ext uri="{FF2B5EF4-FFF2-40B4-BE49-F238E27FC236}">
                <a16:creationId xmlns:a16="http://schemas.microsoft.com/office/drawing/2014/main" id="{7B27B49D-AB1B-47CA-A897-198E625649A1}"/>
              </a:ext>
            </a:extLst>
          </p:cNvPr>
          <p:cNvSpPr>
            <a:spLocks noGrp="1"/>
          </p:cNvSpPr>
          <p:nvPr>
            <p:ph idx="1"/>
          </p:nvPr>
        </p:nvSpPr>
        <p:spPr>
          <a:xfrm>
            <a:off x="838200" y="1825625"/>
            <a:ext cx="10515600" cy="4351338"/>
          </a:xfrm>
        </p:spPr>
        <p:txBody>
          <a:bodyPr/>
          <a:lstStyle/>
          <a:p>
            <a:r>
              <a:rPr lang="en-GB" dirty="0"/>
              <a:t>Completed 2015-2016</a:t>
            </a:r>
          </a:p>
          <a:p>
            <a:endParaRPr lang="en-GB" dirty="0"/>
          </a:p>
          <a:p>
            <a:r>
              <a:rPr lang="en-GB" dirty="0"/>
              <a:t>Project Topic:</a:t>
            </a:r>
          </a:p>
          <a:p>
            <a:pPr marL="0" indent="0" algn="ctr">
              <a:buNone/>
            </a:pPr>
            <a:r>
              <a:rPr lang="en-GB" sz="3600" dirty="0"/>
              <a:t>Increasing QI knowledge in AHPs </a:t>
            </a:r>
          </a:p>
          <a:p>
            <a:pPr marL="0" indent="0" algn="ctr">
              <a:buNone/>
            </a:pPr>
            <a:endParaRPr lang="en-GB" dirty="0"/>
          </a:p>
          <a:p>
            <a:pPr marL="0" indent="0" algn="just">
              <a:buNone/>
            </a:pPr>
            <a:r>
              <a:rPr lang="en-GB" dirty="0"/>
              <a:t>funding applications, further QI skills, using data, project working, more leadership skills, teaching and sharing knowledge, understanding others, using QI tools, embedding QI within my workplace… and so much more…</a:t>
            </a:r>
          </a:p>
        </p:txBody>
      </p:sp>
      <p:pic>
        <p:nvPicPr>
          <p:cNvPr id="5" name="Picture 4">
            <a:extLst>
              <a:ext uri="{FF2B5EF4-FFF2-40B4-BE49-F238E27FC236}">
                <a16:creationId xmlns:a16="http://schemas.microsoft.com/office/drawing/2014/main" id="{ACF647DF-0F92-4A4F-A203-863A483A4050}"/>
              </a:ext>
            </a:extLst>
          </p:cNvPr>
          <p:cNvPicPr>
            <a:picLocks noChangeAspect="1"/>
          </p:cNvPicPr>
          <p:nvPr/>
        </p:nvPicPr>
        <p:blipFill rotWithShape="1">
          <a:blip r:embed="rId2">
            <a:extLst>
              <a:ext uri="{28A0092B-C50C-407E-A947-70E740481C1C}">
                <a14:useLocalDpi xmlns:a14="http://schemas.microsoft.com/office/drawing/2010/main" val="0"/>
              </a:ext>
            </a:extLst>
          </a:blip>
          <a:srcRect l="14880" t="9481" r="11368" b="14883"/>
          <a:stretch/>
        </p:blipFill>
        <p:spPr>
          <a:xfrm>
            <a:off x="8326582" y="365125"/>
            <a:ext cx="3491345" cy="2521528"/>
          </a:xfrm>
          <a:prstGeom prst="rect">
            <a:avLst/>
          </a:prstGeom>
        </p:spPr>
      </p:pic>
    </p:spTree>
    <p:extLst>
      <p:ext uri="{BB962C8B-B14F-4D97-AF65-F5344CB8AC3E}">
        <p14:creationId xmlns:p14="http://schemas.microsoft.com/office/powerpoint/2010/main" val="266900548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docProps/app.xml><?xml version="1.0" encoding="utf-8"?>
<Properties xmlns="http://schemas.openxmlformats.org/officeDocument/2006/extended-properties" xmlns:vt="http://schemas.openxmlformats.org/officeDocument/2006/docPropsVTypes">
  <Template>Office Theme</Template>
  <TotalTime>224</TotalTime>
  <Words>981</Words>
  <Application>Microsoft Office PowerPoint</Application>
  <PresentationFormat>Widescreen</PresentationFormat>
  <Paragraphs>128</Paragraphs>
  <Slides>23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Calibri Light</vt:lpstr>
      <vt:lpstr>Office Theme</vt:lpstr>
      <vt:lpstr>My Quality Improvement Journey</vt:lpstr>
      <vt:lpstr>About me</vt:lpstr>
      <vt:lpstr>I felt…</vt:lpstr>
      <vt:lpstr>Something had to change…</vt:lpstr>
      <vt:lpstr>Or how to do it…</vt:lpstr>
      <vt:lpstr>But I had a year to forget about it all!</vt:lpstr>
      <vt:lpstr>Delivering Leadership Excellence</vt:lpstr>
      <vt:lpstr>An opportunity to influence change…</vt:lpstr>
      <vt:lpstr>NES Career Fellowship</vt:lpstr>
      <vt:lpstr>PowerPoint Presentation</vt:lpstr>
      <vt:lpstr>NHS Lothian AHP QI Steering Group Member</vt:lpstr>
      <vt:lpstr>CSP Scotland Board Representative</vt:lpstr>
      <vt:lpstr>QI Skills Course</vt:lpstr>
      <vt:lpstr>Our Aim Statement</vt:lpstr>
      <vt:lpstr>What happened?</vt:lpstr>
      <vt:lpstr>What we found</vt:lpstr>
      <vt:lpstr>A Quality Improvement Approach</vt:lpstr>
      <vt:lpstr>PowerPoint Presentation</vt:lpstr>
      <vt:lpstr>What happened next?</vt:lpstr>
      <vt:lpstr>September 2018 </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My Quality Improvement Journey</dc:title>
  <dc:creator>Barrie Mason</dc:creator>
  <cp:lastModifiedBy>Barrie Mason</cp:lastModifiedBy>
  <cp:revision>21</cp:revision>
  <dcterms:created xsi:type="dcterms:W3CDTF">2018-09-17T16:14:54Z</dcterms:created>
  <dcterms:modified xsi:type="dcterms:W3CDTF">2018-09-17T19:59:18Z</dcterms:modified>
</cp:coreProperties>
</file>