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55" r:id="rId2"/>
    <p:sldId id="354" r:id="rId3"/>
    <p:sldId id="366" r:id="rId4"/>
    <p:sldId id="367" r:id="rId5"/>
    <p:sldId id="356" r:id="rId6"/>
    <p:sldId id="362" r:id="rId7"/>
    <p:sldId id="357" r:id="rId8"/>
    <p:sldId id="364" r:id="rId9"/>
    <p:sldId id="365" r:id="rId10"/>
  </p:sldIdLst>
  <p:sldSz cx="9144000" cy="6858000" type="screen4x3"/>
  <p:notesSz cx="6797675" cy="9926638"/>
  <p:defaultTextStyle>
    <a:defPPr>
      <a:defRPr lang="en-GB"/>
    </a:defPPr>
    <a:lvl1pPr algn="l" rtl="0" eaLnBrk="0" fontAlgn="base" hangingPunct="0">
      <a:spcBef>
        <a:spcPct val="0"/>
      </a:spcBef>
      <a:spcAft>
        <a:spcPct val="0"/>
      </a:spcAft>
      <a:defRPr sz="3600" kern="1200">
        <a:solidFill>
          <a:schemeClr val="tx2"/>
        </a:solidFill>
        <a:latin typeface="StoneSansSemibold" pitchFamily="34" charset="0"/>
        <a:ea typeface="+mn-ea"/>
        <a:cs typeface="+mn-cs"/>
      </a:defRPr>
    </a:lvl1pPr>
    <a:lvl2pPr marL="457200" algn="l" rtl="0" eaLnBrk="0" fontAlgn="base" hangingPunct="0">
      <a:spcBef>
        <a:spcPct val="0"/>
      </a:spcBef>
      <a:spcAft>
        <a:spcPct val="0"/>
      </a:spcAft>
      <a:defRPr sz="3600" kern="1200">
        <a:solidFill>
          <a:schemeClr val="tx2"/>
        </a:solidFill>
        <a:latin typeface="StoneSansSemibold" pitchFamily="34" charset="0"/>
        <a:ea typeface="+mn-ea"/>
        <a:cs typeface="+mn-cs"/>
      </a:defRPr>
    </a:lvl2pPr>
    <a:lvl3pPr marL="914400" algn="l" rtl="0" eaLnBrk="0" fontAlgn="base" hangingPunct="0">
      <a:spcBef>
        <a:spcPct val="0"/>
      </a:spcBef>
      <a:spcAft>
        <a:spcPct val="0"/>
      </a:spcAft>
      <a:defRPr sz="3600" kern="1200">
        <a:solidFill>
          <a:schemeClr val="tx2"/>
        </a:solidFill>
        <a:latin typeface="StoneSansSemibold" pitchFamily="34" charset="0"/>
        <a:ea typeface="+mn-ea"/>
        <a:cs typeface="+mn-cs"/>
      </a:defRPr>
    </a:lvl3pPr>
    <a:lvl4pPr marL="1371600" algn="l" rtl="0" eaLnBrk="0" fontAlgn="base" hangingPunct="0">
      <a:spcBef>
        <a:spcPct val="0"/>
      </a:spcBef>
      <a:spcAft>
        <a:spcPct val="0"/>
      </a:spcAft>
      <a:defRPr sz="3600" kern="1200">
        <a:solidFill>
          <a:schemeClr val="tx2"/>
        </a:solidFill>
        <a:latin typeface="StoneSansSemibold" pitchFamily="34" charset="0"/>
        <a:ea typeface="+mn-ea"/>
        <a:cs typeface="+mn-cs"/>
      </a:defRPr>
    </a:lvl4pPr>
    <a:lvl5pPr marL="1828800" algn="l" rtl="0" eaLnBrk="0" fontAlgn="base" hangingPunct="0">
      <a:spcBef>
        <a:spcPct val="0"/>
      </a:spcBef>
      <a:spcAft>
        <a:spcPct val="0"/>
      </a:spcAft>
      <a:defRPr sz="3600" kern="1200">
        <a:solidFill>
          <a:schemeClr val="tx2"/>
        </a:solidFill>
        <a:latin typeface="StoneSansSemibold" pitchFamily="34" charset="0"/>
        <a:ea typeface="+mn-ea"/>
        <a:cs typeface="+mn-cs"/>
      </a:defRPr>
    </a:lvl5pPr>
    <a:lvl6pPr marL="2286000" algn="l" defTabSz="914400" rtl="0" eaLnBrk="1" latinLnBrk="0" hangingPunct="1">
      <a:defRPr sz="3600" kern="1200">
        <a:solidFill>
          <a:schemeClr val="tx2"/>
        </a:solidFill>
        <a:latin typeface="StoneSansSemibold" pitchFamily="34" charset="0"/>
        <a:ea typeface="+mn-ea"/>
        <a:cs typeface="+mn-cs"/>
      </a:defRPr>
    </a:lvl6pPr>
    <a:lvl7pPr marL="2743200" algn="l" defTabSz="914400" rtl="0" eaLnBrk="1" latinLnBrk="0" hangingPunct="1">
      <a:defRPr sz="3600" kern="1200">
        <a:solidFill>
          <a:schemeClr val="tx2"/>
        </a:solidFill>
        <a:latin typeface="StoneSansSemibold" pitchFamily="34" charset="0"/>
        <a:ea typeface="+mn-ea"/>
        <a:cs typeface="+mn-cs"/>
      </a:defRPr>
    </a:lvl7pPr>
    <a:lvl8pPr marL="3200400" algn="l" defTabSz="914400" rtl="0" eaLnBrk="1" latinLnBrk="0" hangingPunct="1">
      <a:defRPr sz="3600" kern="1200">
        <a:solidFill>
          <a:schemeClr val="tx2"/>
        </a:solidFill>
        <a:latin typeface="StoneSansSemibold" pitchFamily="34" charset="0"/>
        <a:ea typeface="+mn-ea"/>
        <a:cs typeface="+mn-cs"/>
      </a:defRPr>
    </a:lvl8pPr>
    <a:lvl9pPr marL="3657600" algn="l" defTabSz="914400" rtl="0" eaLnBrk="1" latinLnBrk="0" hangingPunct="1">
      <a:defRPr sz="3600" kern="1200">
        <a:solidFill>
          <a:schemeClr val="tx2"/>
        </a:solidFill>
        <a:latin typeface="StoneSansSemibold"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0802"/>
    <a:srgbClr val="FFFF66"/>
    <a:srgbClr val="FFFF00"/>
    <a:srgbClr val="0AF0D5"/>
    <a:srgbClr val="0928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123" autoAdjust="0"/>
  </p:normalViewPr>
  <p:slideViewPr>
    <p:cSldViewPr snapToGrid="0">
      <p:cViewPr varScale="1">
        <p:scale>
          <a:sx n="63" d="100"/>
          <a:sy n="63" d="100"/>
        </p:scale>
        <p:origin x="-12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2058" y="-18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7EE8C-F5CA-43EF-97B8-10350CAD864C}" type="doc">
      <dgm:prSet loTypeId="urn:microsoft.com/office/officeart/2005/8/layout/arrow2" loCatId="process" qsTypeId="urn:microsoft.com/office/officeart/2005/8/quickstyle/simple1" qsCatId="simple" csTypeId="urn:microsoft.com/office/officeart/2005/8/colors/colorful3" csCatId="colorful" phldr="1"/>
      <dgm:spPr/>
    </dgm:pt>
    <dgm:pt modelId="{4F4ECF07-C209-4234-BBFB-0B37D40B72AA}">
      <dgm:prSet phldrT="[Text]" custT="1"/>
      <dgm:spPr/>
      <dgm:t>
        <a:bodyPr/>
        <a:lstStyle/>
        <a:p>
          <a:r>
            <a:rPr lang="en-GB" sz="4000" dirty="0"/>
            <a:t>How I get in</a:t>
          </a:r>
        </a:p>
      </dgm:t>
    </dgm:pt>
    <dgm:pt modelId="{C351C8A9-2DEE-4D51-B3B8-9B0781443C54}" type="parTrans" cxnId="{EDD73417-0236-4C01-9897-44FFE488C391}">
      <dgm:prSet/>
      <dgm:spPr/>
      <dgm:t>
        <a:bodyPr/>
        <a:lstStyle/>
        <a:p>
          <a:endParaRPr lang="en-GB"/>
        </a:p>
      </dgm:t>
    </dgm:pt>
    <dgm:pt modelId="{5B60C075-D0F8-4523-BD6B-1AD226EAC4E0}" type="sibTrans" cxnId="{EDD73417-0236-4C01-9897-44FFE488C391}">
      <dgm:prSet/>
      <dgm:spPr/>
      <dgm:t>
        <a:bodyPr/>
        <a:lstStyle/>
        <a:p>
          <a:endParaRPr lang="en-GB"/>
        </a:p>
      </dgm:t>
    </dgm:pt>
    <dgm:pt modelId="{DDF051BD-65B7-4B34-BFBC-A8300D8E92B3}">
      <dgm:prSet phldrT="[Text]" custT="1"/>
      <dgm:spPr/>
      <dgm:t>
        <a:bodyPr/>
        <a:lstStyle/>
        <a:p>
          <a:r>
            <a:rPr lang="en-GB" sz="4000" dirty="0"/>
            <a:t>What </a:t>
          </a:r>
          <a:br>
            <a:rPr lang="en-GB" sz="4000" dirty="0"/>
          </a:br>
          <a:r>
            <a:rPr lang="en-GB" sz="4000" dirty="0"/>
            <a:t>I can give &amp; get</a:t>
          </a:r>
        </a:p>
      </dgm:t>
    </dgm:pt>
    <dgm:pt modelId="{44CC6CA0-46D7-414C-B710-47903F2B38A8}" type="parTrans" cxnId="{77F4C87A-E7E1-401D-87E4-EE98F4DD96FE}">
      <dgm:prSet/>
      <dgm:spPr/>
      <dgm:t>
        <a:bodyPr/>
        <a:lstStyle/>
        <a:p>
          <a:endParaRPr lang="en-GB"/>
        </a:p>
      </dgm:t>
    </dgm:pt>
    <dgm:pt modelId="{EB1C92B4-B91F-4B1E-9C68-4E6751346B51}" type="sibTrans" cxnId="{77F4C87A-E7E1-401D-87E4-EE98F4DD96FE}">
      <dgm:prSet/>
      <dgm:spPr/>
      <dgm:t>
        <a:bodyPr/>
        <a:lstStyle/>
        <a:p>
          <a:endParaRPr lang="en-GB"/>
        </a:p>
      </dgm:t>
    </dgm:pt>
    <dgm:pt modelId="{107D299B-6660-40D1-BAA3-DF01F147EE28}">
      <dgm:prSet phldrT="[Text]" custT="1"/>
      <dgm:spPr/>
      <dgm:t>
        <a:bodyPr/>
        <a:lstStyle/>
        <a:p>
          <a:r>
            <a:rPr lang="en-GB" sz="4400" dirty="0"/>
            <a:t>Who </a:t>
          </a:r>
          <a:br>
            <a:rPr lang="en-GB" sz="4400" dirty="0"/>
          </a:br>
          <a:r>
            <a:rPr lang="en-GB" sz="4400" dirty="0"/>
            <a:t>I can be</a:t>
          </a:r>
        </a:p>
      </dgm:t>
    </dgm:pt>
    <dgm:pt modelId="{D670A5D0-EE5C-4BF7-A34F-0AE97A44BAFF}" type="parTrans" cxnId="{3F7A4DC7-CCB8-46D7-AC54-0091EDF548AB}">
      <dgm:prSet/>
      <dgm:spPr/>
      <dgm:t>
        <a:bodyPr/>
        <a:lstStyle/>
        <a:p>
          <a:endParaRPr lang="en-GB"/>
        </a:p>
      </dgm:t>
    </dgm:pt>
    <dgm:pt modelId="{972818A9-6C24-4A08-97E1-C94D15200B47}" type="sibTrans" cxnId="{3F7A4DC7-CCB8-46D7-AC54-0091EDF548AB}">
      <dgm:prSet/>
      <dgm:spPr/>
      <dgm:t>
        <a:bodyPr/>
        <a:lstStyle/>
        <a:p>
          <a:endParaRPr lang="en-GB"/>
        </a:p>
      </dgm:t>
    </dgm:pt>
    <dgm:pt modelId="{6346BBE4-F4FA-449A-ACB4-BD4557D386B7}" type="pres">
      <dgm:prSet presAssocID="{7137EE8C-F5CA-43EF-97B8-10350CAD864C}" presName="arrowDiagram" presStyleCnt="0">
        <dgm:presLayoutVars>
          <dgm:chMax val="5"/>
          <dgm:dir/>
          <dgm:resizeHandles val="exact"/>
        </dgm:presLayoutVars>
      </dgm:prSet>
      <dgm:spPr/>
    </dgm:pt>
    <dgm:pt modelId="{05DE3EFC-B1AB-42F1-BA1B-E770BE3A6972}" type="pres">
      <dgm:prSet presAssocID="{7137EE8C-F5CA-43EF-97B8-10350CAD864C}" presName="arrow" presStyleLbl="bgShp" presStyleIdx="0" presStyleCnt="1" custScaleX="112052" custLinFactNeighborX="3787" custLinFactNeighborY="-7282"/>
      <dgm:spPr>
        <a:solidFill>
          <a:srgbClr val="FFC000"/>
        </a:solidFill>
      </dgm:spPr>
    </dgm:pt>
    <dgm:pt modelId="{CE6EFF81-1490-4CF1-8ECD-4A68597C9C70}" type="pres">
      <dgm:prSet presAssocID="{7137EE8C-F5CA-43EF-97B8-10350CAD864C}" presName="arrowDiagram3" presStyleCnt="0"/>
      <dgm:spPr/>
    </dgm:pt>
    <dgm:pt modelId="{B6191E10-776C-4574-B0D7-2B93C8F32451}" type="pres">
      <dgm:prSet presAssocID="{4F4ECF07-C209-4234-BBFB-0B37D40B72AA}" presName="bullet3a" presStyleLbl="node1" presStyleIdx="0" presStyleCnt="3"/>
      <dgm:spPr/>
    </dgm:pt>
    <dgm:pt modelId="{A3CEBECF-B53F-4319-A721-AA0CD9FBDAC8}" type="pres">
      <dgm:prSet presAssocID="{4F4ECF07-C209-4234-BBFB-0B37D40B72AA}" presName="textBox3a" presStyleLbl="revTx" presStyleIdx="0" presStyleCnt="3">
        <dgm:presLayoutVars>
          <dgm:bulletEnabled val="1"/>
        </dgm:presLayoutVars>
      </dgm:prSet>
      <dgm:spPr/>
      <dgm:t>
        <a:bodyPr/>
        <a:lstStyle/>
        <a:p>
          <a:endParaRPr lang="en-GB"/>
        </a:p>
      </dgm:t>
    </dgm:pt>
    <dgm:pt modelId="{C207B926-9FDC-4FDF-A425-0B3090F497E9}" type="pres">
      <dgm:prSet presAssocID="{DDF051BD-65B7-4B34-BFBC-A8300D8E92B3}" presName="bullet3b" presStyleLbl="node1" presStyleIdx="1" presStyleCnt="3"/>
      <dgm:spPr/>
    </dgm:pt>
    <dgm:pt modelId="{D4CD8EFC-CC7B-4AB6-BDAE-427BBD59130D}" type="pres">
      <dgm:prSet presAssocID="{DDF051BD-65B7-4B34-BFBC-A8300D8E92B3}" presName="textBox3b" presStyleLbl="revTx" presStyleIdx="1" presStyleCnt="3">
        <dgm:presLayoutVars>
          <dgm:bulletEnabled val="1"/>
        </dgm:presLayoutVars>
      </dgm:prSet>
      <dgm:spPr/>
      <dgm:t>
        <a:bodyPr/>
        <a:lstStyle/>
        <a:p>
          <a:endParaRPr lang="en-GB"/>
        </a:p>
      </dgm:t>
    </dgm:pt>
    <dgm:pt modelId="{BFB80BDB-AE04-4892-BB55-0552555BDAA6}" type="pres">
      <dgm:prSet presAssocID="{107D299B-6660-40D1-BAA3-DF01F147EE28}" presName="bullet3c" presStyleLbl="node1" presStyleIdx="2" presStyleCnt="3"/>
      <dgm:spPr/>
    </dgm:pt>
    <dgm:pt modelId="{1F3F86B4-A24F-420F-8733-7FC1B6B19A32}" type="pres">
      <dgm:prSet presAssocID="{107D299B-6660-40D1-BAA3-DF01F147EE28}" presName="textBox3c" presStyleLbl="revTx" presStyleIdx="2" presStyleCnt="3">
        <dgm:presLayoutVars>
          <dgm:bulletEnabled val="1"/>
        </dgm:presLayoutVars>
      </dgm:prSet>
      <dgm:spPr/>
      <dgm:t>
        <a:bodyPr/>
        <a:lstStyle/>
        <a:p>
          <a:endParaRPr lang="en-GB"/>
        </a:p>
      </dgm:t>
    </dgm:pt>
  </dgm:ptLst>
  <dgm:cxnLst>
    <dgm:cxn modelId="{4758D22B-227F-45D4-9DCE-7CA986196C1A}" type="presOf" srcId="{7137EE8C-F5CA-43EF-97B8-10350CAD864C}" destId="{6346BBE4-F4FA-449A-ACB4-BD4557D386B7}" srcOrd="0" destOrd="0" presId="urn:microsoft.com/office/officeart/2005/8/layout/arrow2"/>
    <dgm:cxn modelId="{D91D3462-C9ED-4C27-97B6-F79CDFE146C8}" type="presOf" srcId="{4F4ECF07-C209-4234-BBFB-0B37D40B72AA}" destId="{A3CEBECF-B53F-4319-A721-AA0CD9FBDAC8}" srcOrd="0" destOrd="0" presId="urn:microsoft.com/office/officeart/2005/8/layout/arrow2"/>
    <dgm:cxn modelId="{EDD73417-0236-4C01-9897-44FFE488C391}" srcId="{7137EE8C-F5CA-43EF-97B8-10350CAD864C}" destId="{4F4ECF07-C209-4234-BBFB-0B37D40B72AA}" srcOrd="0" destOrd="0" parTransId="{C351C8A9-2DEE-4D51-B3B8-9B0781443C54}" sibTransId="{5B60C075-D0F8-4523-BD6B-1AD226EAC4E0}"/>
    <dgm:cxn modelId="{D7419392-143A-4929-AE13-A92A2B29950A}" type="presOf" srcId="{DDF051BD-65B7-4B34-BFBC-A8300D8E92B3}" destId="{D4CD8EFC-CC7B-4AB6-BDAE-427BBD59130D}" srcOrd="0" destOrd="0" presId="urn:microsoft.com/office/officeart/2005/8/layout/arrow2"/>
    <dgm:cxn modelId="{3F7A4DC7-CCB8-46D7-AC54-0091EDF548AB}" srcId="{7137EE8C-F5CA-43EF-97B8-10350CAD864C}" destId="{107D299B-6660-40D1-BAA3-DF01F147EE28}" srcOrd="2" destOrd="0" parTransId="{D670A5D0-EE5C-4BF7-A34F-0AE97A44BAFF}" sibTransId="{972818A9-6C24-4A08-97E1-C94D15200B47}"/>
    <dgm:cxn modelId="{1ED5030C-3165-45DA-A9C0-E659ECA628D7}" type="presOf" srcId="{107D299B-6660-40D1-BAA3-DF01F147EE28}" destId="{1F3F86B4-A24F-420F-8733-7FC1B6B19A32}" srcOrd="0" destOrd="0" presId="urn:microsoft.com/office/officeart/2005/8/layout/arrow2"/>
    <dgm:cxn modelId="{77F4C87A-E7E1-401D-87E4-EE98F4DD96FE}" srcId="{7137EE8C-F5CA-43EF-97B8-10350CAD864C}" destId="{DDF051BD-65B7-4B34-BFBC-A8300D8E92B3}" srcOrd="1" destOrd="0" parTransId="{44CC6CA0-46D7-414C-B710-47903F2B38A8}" sibTransId="{EB1C92B4-B91F-4B1E-9C68-4E6751346B51}"/>
    <dgm:cxn modelId="{063A9EBD-CB2B-4583-8BA0-67A2308DDED0}" type="presParOf" srcId="{6346BBE4-F4FA-449A-ACB4-BD4557D386B7}" destId="{05DE3EFC-B1AB-42F1-BA1B-E770BE3A6972}" srcOrd="0" destOrd="0" presId="urn:microsoft.com/office/officeart/2005/8/layout/arrow2"/>
    <dgm:cxn modelId="{C8C21F8F-601F-4368-BFA3-18796AD3B74B}" type="presParOf" srcId="{6346BBE4-F4FA-449A-ACB4-BD4557D386B7}" destId="{CE6EFF81-1490-4CF1-8ECD-4A68597C9C70}" srcOrd="1" destOrd="0" presId="urn:microsoft.com/office/officeart/2005/8/layout/arrow2"/>
    <dgm:cxn modelId="{82E33030-292C-4072-97B6-951A0D844DE7}" type="presParOf" srcId="{CE6EFF81-1490-4CF1-8ECD-4A68597C9C70}" destId="{B6191E10-776C-4574-B0D7-2B93C8F32451}" srcOrd="0" destOrd="0" presId="urn:microsoft.com/office/officeart/2005/8/layout/arrow2"/>
    <dgm:cxn modelId="{8C34E16C-F6A1-4F72-A77D-2CA8DD431595}" type="presParOf" srcId="{CE6EFF81-1490-4CF1-8ECD-4A68597C9C70}" destId="{A3CEBECF-B53F-4319-A721-AA0CD9FBDAC8}" srcOrd="1" destOrd="0" presId="urn:microsoft.com/office/officeart/2005/8/layout/arrow2"/>
    <dgm:cxn modelId="{92180CBB-EAD1-49F9-AD08-7702EEC02F63}" type="presParOf" srcId="{CE6EFF81-1490-4CF1-8ECD-4A68597C9C70}" destId="{C207B926-9FDC-4FDF-A425-0B3090F497E9}" srcOrd="2" destOrd="0" presId="urn:microsoft.com/office/officeart/2005/8/layout/arrow2"/>
    <dgm:cxn modelId="{1AAC0CDC-1F3D-466E-BFF0-737A75A34C4D}" type="presParOf" srcId="{CE6EFF81-1490-4CF1-8ECD-4A68597C9C70}" destId="{D4CD8EFC-CC7B-4AB6-BDAE-427BBD59130D}" srcOrd="3" destOrd="0" presId="urn:microsoft.com/office/officeart/2005/8/layout/arrow2"/>
    <dgm:cxn modelId="{77810DE8-F682-45B8-9093-3FA65624F658}" type="presParOf" srcId="{CE6EFF81-1490-4CF1-8ECD-4A68597C9C70}" destId="{BFB80BDB-AE04-4892-BB55-0552555BDAA6}" srcOrd="4" destOrd="0" presId="urn:microsoft.com/office/officeart/2005/8/layout/arrow2"/>
    <dgm:cxn modelId="{9041324C-4EF1-46A1-8DE8-E8DE7F3FDC47}" type="presParOf" srcId="{CE6EFF81-1490-4CF1-8ECD-4A68597C9C70}" destId="{1F3F86B4-A24F-420F-8733-7FC1B6B19A32}"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DE3EFC-B1AB-42F1-BA1B-E770BE3A6972}">
      <dsp:nvSpPr>
        <dsp:cNvPr id="0" name=""/>
        <dsp:cNvSpPr/>
      </dsp:nvSpPr>
      <dsp:spPr>
        <a:xfrm>
          <a:off x="115308" y="0"/>
          <a:ext cx="8114291" cy="4525963"/>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B6191E10-776C-4574-B0D7-2B93C8F32451}">
      <dsp:nvSpPr>
        <dsp:cNvPr id="0" name=""/>
        <dsp:cNvSpPr/>
      </dsp:nvSpPr>
      <dsp:spPr>
        <a:xfrm>
          <a:off x="1413705" y="3123819"/>
          <a:ext cx="188280" cy="1882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EBECF-B53F-4319-A721-AA0CD9FBDAC8}">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778000">
            <a:lnSpc>
              <a:spcPct val="90000"/>
            </a:lnSpc>
            <a:spcBef>
              <a:spcPct val="0"/>
            </a:spcBef>
            <a:spcAft>
              <a:spcPct val="35000"/>
            </a:spcAft>
          </a:pPr>
          <a:r>
            <a:rPr lang="en-GB" sz="4000" kern="1200" dirty="0"/>
            <a:t>How I get in</a:t>
          </a:r>
        </a:p>
      </dsp:txBody>
      <dsp:txXfrm>
        <a:off x="1507845" y="3217959"/>
        <a:ext cx="1687279" cy="1308003"/>
      </dsp:txXfrm>
    </dsp:sp>
    <dsp:sp modelId="{C207B926-9FDC-4FDF-A425-0B3090F497E9}">
      <dsp:nvSpPr>
        <dsp:cNvPr id="0" name=""/>
        <dsp:cNvSpPr/>
      </dsp:nvSpPr>
      <dsp:spPr>
        <a:xfrm>
          <a:off x="3075638" y="1893662"/>
          <a:ext cx="340352" cy="340352"/>
        </a:xfrm>
        <a:prstGeom prst="ellipse">
          <a:avLst/>
        </a:prstGeom>
        <a:solidFill>
          <a:schemeClr val="accent3">
            <a:hueOff val="-6960107"/>
            <a:satOff val="-4839"/>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D8EFC-CC7B-4AB6-BDAE-427BBD59130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778000">
            <a:lnSpc>
              <a:spcPct val="90000"/>
            </a:lnSpc>
            <a:spcBef>
              <a:spcPct val="0"/>
            </a:spcBef>
            <a:spcAft>
              <a:spcPct val="35000"/>
            </a:spcAft>
          </a:pPr>
          <a:r>
            <a:rPr lang="en-GB" sz="4000" kern="1200" dirty="0"/>
            <a:t>What </a:t>
          </a:r>
          <a:br>
            <a:rPr lang="en-GB" sz="4000" kern="1200" dirty="0"/>
          </a:br>
          <a:r>
            <a:rPr lang="en-GB" sz="4000" kern="1200" dirty="0"/>
            <a:t>I can give &amp; get</a:t>
          </a:r>
        </a:p>
      </dsp:txBody>
      <dsp:txXfrm>
        <a:off x="3245815" y="2063839"/>
        <a:ext cx="1737969" cy="2462123"/>
      </dsp:txXfrm>
    </dsp:sp>
    <dsp:sp modelId="{BFB80BDB-AE04-4892-BB55-0552555BDAA6}">
      <dsp:nvSpPr>
        <dsp:cNvPr id="0" name=""/>
        <dsp:cNvSpPr/>
      </dsp:nvSpPr>
      <dsp:spPr>
        <a:xfrm>
          <a:off x="5074304" y="1145068"/>
          <a:ext cx="470700" cy="470700"/>
        </a:xfrm>
        <a:prstGeom prst="ellipse">
          <a:avLst/>
        </a:prstGeom>
        <a:solidFill>
          <a:schemeClr val="accent3">
            <a:hueOff val="-13920213"/>
            <a:satOff val="-9677"/>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F86B4-A24F-420F-8733-7FC1B6B19A32}">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955800">
            <a:lnSpc>
              <a:spcPct val="90000"/>
            </a:lnSpc>
            <a:spcBef>
              <a:spcPct val="0"/>
            </a:spcBef>
            <a:spcAft>
              <a:spcPct val="35000"/>
            </a:spcAft>
          </a:pPr>
          <a:r>
            <a:rPr lang="en-GB" sz="4400" kern="1200" dirty="0"/>
            <a:t>Who </a:t>
          </a:r>
          <a:br>
            <a:rPr lang="en-GB" sz="4400" kern="1200" dirty="0"/>
          </a:br>
          <a:r>
            <a:rPr lang="en-GB" sz="4400" kern="1200" dirty="0"/>
            <a:t>I can be</a:t>
          </a:r>
        </a:p>
      </dsp:txBody>
      <dsp:txXfrm>
        <a:off x="5309654"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49155"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49156"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49157"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653339B5-C9CD-41C4-BDDE-C9A22899FECB}"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11059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059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pPr>
              <a:defRPr/>
            </a:pPr>
            <a:endParaRPr lang="en-GB"/>
          </a:p>
        </p:txBody>
      </p:sp>
      <p:sp>
        <p:nvSpPr>
          <p:cNvPr id="11059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542BDB37-1081-4BA5-9594-875A7780346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Access</a:t>
            </a:r>
          </a:p>
          <a:p>
            <a:r>
              <a:rPr lang="en-GB" dirty="0"/>
              <a:t>Everyone who comes to one of our buildings, or gets in touch with us, will feel welcomed.  We will talk about what matters to them, and help if we can.</a:t>
            </a:r>
          </a:p>
          <a:p>
            <a:r>
              <a:rPr lang="en-GB" dirty="0"/>
              <a:t> </a:t>
            </a:r>
          </a:p>
          <a:p>
            <a:r>
              <a:rPr lang="en-GB" dirty="0"/>
              <a:t>Compassion</a:t>
            </a:r>
          </a:p>
          <a:p>
            <a:r>
              <a:rPr lang="en-GB" dirty="0"/>
              <a:t>All of our interactions with each other, and with people who use our services, families, and communities, will be underpinned by compassion.  That includes our approach to leadership. See our Staff Experience and Engagement Strategy, </a:t>
            </a:r>
          </a:p>
          <a:p>
            <a:r>
              <a:rPr lang="en-GB" dirty="0"/>
              <a:t> </a:t>
            </a:r>
          </a:p>
          <a:p>
            <a:r>
              <a:rPr lang="en-GB" dirty="0"/>
              <a:t>Participation</a:t>
            </a:r>
          </a:p>
          <a:p>
            <a:r>
              <a:rPr lang="en-GB" dirty="0"/>
              <a:t>“Nothing about us without us”.  The starting point of any rights based approach is to hear the voice of people who will be affected by what happens.  We need to re-build our infrastructure and approach to make sure this can happen, every time, in a proportionate and effective way.</a:t>
            </a:r>
          </a:p>
          <a:p>
            <a:r>
              <a:rPr lang="en-GB" dirty="0"/>
              <a:t> </a:t>
            </a:r>
          </a:p>
          <a:p>
            <a:r>
              <a:rPr lang="en-GB" dirty="0"/>
              <a:t>Justice</a:t>
            </a:r>
          </a:p>
          <a:p>
            <a:r>
              <a:rPr lang="en-GB" dirty="0"/>
              <a:t>We will seek equity in all of our work.</a:t>
            </a:r>
            <a:r>
              <a:rPr lang="en-GB" baseline="0" dirty="0"/>
              <a:t> To make the best use of our limited resources, w</a:t>
            </a:r>
            <a:r>
              <a:rPr lang="en-GB" dirty="0"/>
              <a:t>e will demonstrate that we have invested in upstream working wherever we have been able to re-work what we do.  We will seek to understand who is using our services, who is working in them, and their impact.  We will shine a light on the inequalities, and remove them.</a:t>
            </a:r>
          </a:p>
          <a:p>
            <a:r>
              <a:rPr lang="en-GB" dirty="0"/>
              <a:t> </a:t>
            </a:r>
          </a:p>
          <a:p>
            <a:r>
              <a:rPr lang="en-GB" dirty="0"/>
              <a:t>Link with NHS Lothian values</a:t>
            </a:r>
          </a:p>
          <a:p>
            <a:r>
              <a:rPr lang="en-GB" b="1" dirty="0"/>
              <a:t>Quality</a:t>
            </a:r>
            <a:r>
              <a:rPr lang="en-GB" dirty="0"/>
              <a:t> |  </a:t>
            </a:r>
            <a:r>
              <a:rPr lang="en-GB" b="1" dirty="0"/>
              <a:t>Dignity and Respect</a:t>
            </a:r>
            <a:r>
              <a:rPr lang="en-GB" dirty="0"/>
              <a:t>  |  </a:t>
            </a:r>
            <a:r>
              <a:rPr lang="en-GB" b="1" dirty="0"/>
              <a:t>Care and Compassion</a:t>
            </a:r>
            <a:r>
              <a:rPr lang="en-GB" dirty="0"/>
              <a:t>  | </a:t>
            </a:r>
            <a:r>
              <a:rPr lang="en-GB" b="1" dirty="0"/>
              <a:t>Openness, Honesty and Responsibility  </a:t>
            </a:r>
            <a:r>
              <a:rPr lang="en-GB" dirty="0"/>
              <a:t>|  </a:t>
            </a:r>
            <a:r>
              <a:rPr lang="en-GB" b="1" dirty="0"/>
              <a:t>Teamwork</a:t>
            </a:r>
            <a:endParaRPr lang="en-GB" dirty="0"/>
          </a:p>
          <a:p>
            <a:r>
              <a:rPr lang="en-GB" dirty="0"/>
              <a:t>Links with other local public bodies</a:t>
            </a:r>
          </a:p>
          <a:p>
            <a:endParaRPr lang="en-GB" dirty="0"/>
          </a:p>
        </p:txBody>
      </p:sp>
      <p:sp>
        <p:nvSpPr>
          <p:cNvPr id="4" name="Slide Number Placeholder 3"/>
          <p:cNvSpPr>
            <a:spLocks noGrp="1"/>
          </p:cNvSpPr>
          <p:nvPr>
            <p:ph type="sldNum" sz="quarter" idx="10"/>
          </p:nvPr>
        </p:nvSpPr>
        <p:spPr/>
        <p:txBody>
          <a:bodyPr/>
          <a:lstStyle/>
          <a:p>
            <a:fld id="{1FE5299B-B2DC-4CED-9D67-A723EAA2336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Ottawa women’s beautiful cartoon</a:t>
            </a:r>
          </a:p>
        </p:txBody>
      </p:sp>
      <p:sp>
        <p:nvSpPr>
          <p:cNvPr id="4" name="Slide Number Placeholder 3"/>
          <p:cNvSpPr>
            <a:spLocks noGrp="1"/>
          </p:cNvSpPr>
          <p:nvPr>
            <p:ph type="sldNum" sz="quarter" idx="10"/>
          </p:nvPr>
        </p:nvSpPr>
        <p:spPr/>
        <p:txBody>
          <a:bodyPr/>
          <a:lstStyle/>
          <a:p>
            <a:fld id="{1FE5299B-B2DC-4CED-9D67-A723EAA2336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Ottawa women’s beautiful cartoon</a:t>
            </a:r>
          </a:p>
        </p:txBody>
      </p:sp>
      <p:sp>
        <p:nvSpPr>
          <p:cNvPr id="4" name="Slide Number Placeholder 3"/>
          <p:cNvSpPr>
            <a:spLocks noGrp="1"/>
          </p:cNvSpPr>
          <p:nvPr>
            <p:ph type="sldNum" sz="quarter" idx="10"/>
          </p:nvPr>
        </p:nvSpPr>
        <p:spPr/>
        <p:txBody>
          <a:bodyPr/>
          <a:lstStyle/>
          <a:p>
            <a:fld id="{1FE5299B-B2DC-4CED-9D67-A723EAA2336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Access</a:t>
            </a:r>
          </a:p>
          <a:p>
            <a:r>
              <a:rPr lang="en-GB" dirty="0"/>
              <a:t>Everyone who comes to one of our buildings, or gets in touch with us, will feel welcomed.  We will talk about what matters to them, and help if we can.</a:t>
            </a:r>
          </a:p>
          <a:p>
            <a:r>
              <a:rPr lang="en-GB" dirty="0"/>
              <a:t> </a:t>
            </a:r>
          </a:p>
          <a:p>
            <a:r>
              <a:rPr lang="en-GB" dirty="0"/>
              <a:t>Compassion</a:t>
            </a:r>
          </a:p>
          <a:p>
            <a:r>
              <a:rPr lang="en-GB" dirty="0"/>
              <a:t>All of our interactions with each other, and with people who use our services, families, and communities, will be underpinned by compassion.  That includes our approach to leadership. See our Staff Experience and Engagement Strategy, </a:t>
            </a:r>
          </a:p>
          <a:p>
            <a:r>
              <a:rPr lang="en-GB" dirty="0"/>
              <a:t> </a:t>
            </a:r>
          </a:p>
          <a:p>
            <a:r>
              <a:rPr lang="en-GB" dirty="0"/>
              <a:t>Participation</a:t>
            </a:r>
          </a:p>
          <a:p>
            <a:r>
              <a:rPr lang="en-GB" dirty="0"/>
              <a:t>“Nothing about us without us”.  The starting point of any rights based approach is to hear the voice of people who will be affected by what happens.  We need to re-build our infrastructure and approach to make sure this can happen, every time, in a proportionate and effective way.</a:t>
            </a:r>
          </a:p>
          <a:p>
            <a:r>
              <a:rPr lang="en-GB" dirty="0"/>
              <a:t> </a:t>
            </a:r>
          </a:p>
          <a:p>
            <a:r>
              <a:rPr lang="en-GB" dirty="0"/>
              <a:t>Justice</a:t>
            </a:r>
          </a:p>
          <a:p>
            <a:r>
              <a:rPr lang="en-GB" dirty="0"/>
              <a:t>We will seek equity in all of our work.</a:t>
            </a:r>
            <a:r>
              <a:rPr lang="en-GB" baseline="0" dirty="0"/>
              <a:t> To make the best use of our limited resources, w</a:t>
            </a:r>
            <a:r>
              <a:rPr lang="en-GB" dirty="0"/>
              <a:t>e will demonstrate that we have invested in upstream working wherever we have been able to re-work what we do.  We will seek to understand who is using our services, who is working in them, and their impact.  We will shine a light on the inequalities, and remove them.</a:t>
            </a:r>
          </a:p>
          <a:p>
            <a:r>
              <a:rPr lang="en-GB" dirty="0"/>
              <a:t> </a:t>
            </a:r>
          </a:p>
          <a:p>
            <a:r>
              <a:rPr lang="en-GB" dirty="0"/>
              <a:t>Link with NHS Lothian values</a:t>
            </a:r>
          </a:p>
          <a:p>
            <a:r>
              <a:rPr lang="en-GB" b="1" dirty="0"/>
              <a:t>Quality</a:t>
            </a:r>
            <a:r>
              <a:rPr lang="en-GB" dirty="0"/>
              <a:t> |  </a:t>
            </a:r>
            <a:r>
              <a:rPr lang="en-GB" b="1" dirty="0"/>
              <a:t>Dignity and Respect</a:t>
            </a:r>
            <a:r>
              <a:rPr lang="en-GB" dirty="0"/>
              <a:t>  |  </a:t>
            </a:r>
            <a:r>
              <a:rPr lang="en-GB" b="1" dirty="0"/>
              <a:t>Care and Compassion</a:t>
            </a:r>
            <a:r>
              <a:rPr lang="en-GB" dirty="0"/>
              <a:t>  | </a:t>
            </a:r>
            <a:r>
              <a:rPr lang="en-GB" b="1" dirty="0"/>
              <a:t>Openness, Honesty and Responsibility  </a:t>
            </a:r>
            <a:r>
              <a:rPr lang="en-GB" dirty="0"/>
              <a:t>|  </a:t>
            </a:r>
            <a:r>
              <a:rPr lang="en-GB" b="1" dirty="0"/>
              <a:t>Teamwork</a:t>
            </a:r>
            <a:endParaRPr lang="en-GB" dirty="0"/>
          </a:p>
          <a:p>
            <a:r>
              <a:rPr lang="en-GB" dirty="0"/>
              <a:t>Links with other local public bodies</a:t>
            </a:r>
          </a:p>
          <a:p>
            <a:endParaRPr lang="en-GB" dirty="0"/>
          </a:p>
        </p:txBody>
      </p:sp>
      <p:sp>
        <p:nvSpPr>
          <p:cNvPr id="4" name="Slide Number Placeholder 3"/>
          <p:cNvSpPr>
            <a:spLocks noGrp="1"/>
          </p:cNvSpPr>
          <p:nvPr>
            <p:ph type="sldNum" sz="quarter" idx="10"/>
          </p:nvPr>
        </p:nvSpPr>
        <p:spPr/>
        <p:txBody>
          <a:bodyPr/>
          <a:lstStyle/>
          <a:p>
            <a:fld id="{1FE5299B-B2DC-4CED-9D67-A723EAA2336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1FE5299B-B2DC-4CED-9D67-A723EAA23362}"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Sherry </a:t>
            </a:r>
            <a:r>
              <a:rPr lang="en-GB" dirty="0" err="1"/>
              <a:t>Arnstein’s</a:t>
            </a:r>
            <a:r>
              <a:rPr lang="en-GB" dirty="0"/>
              <a:t> Ladder of Engagement and Participation</a:t>
            </a:r>
          </a:p>
        </p:txBody>
      </p:sp>
      <p:sp>
        <p:nvSpPr>
          <p:cNvPr id="4" name="Slide Number Placeholder 3"/>
          <p:cNvSpPr>
            <a:spLocks noGrp="1"/>
          </p:cNvSpPr>
          <p:nvPr>
            <p:ph type="sldNum" sz="quarter" idx="10"/>
          </p:nvPr>
        </p:nvSpPr>
        <p:spPr/>
        <p:txBody>
          <a:bodyPr/>
          <a:lstStyle/>
          <a:p>
            <a:fld id="{1FE5299B-B2DC-4CED-9D67-A723EAA23362}"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lum bright="10000" contrast="10000"/>
          </a:blip>
          <a:srcRect/>
          <a:stretch>
            <a:fillRect/>
          </a:stretch>
        </p:blipFill>
        <p:spPr bwMode="auto">
          <a:xfrm>
            <a:off x="0" y="0"/>
            <a:ext cx="9136063" cy="6859588"/>
          </a:xfrm>
          <a:prstGeom prst="rect">
            <a:avLst/>
          </a:prstGeom>
          <a:noFill/>
          <a:ln w="9525">
            <a:noFill/>
            <a:miter lim="800000"/>
            <a:headEnd/>
            <a:tailEnd/>
          </a:ln>
        </p:spPr>
      </p:pic>
      <p:pic>
        <p:nvPicPr>
          <p:cNvPr id="5" name="Picture 22"/>
          <p:cNvPicPr>
            <a:picLocks noChangeAspect="1" noChangeArrowheads="1"/>
          </p:cNvPicPr>
          <p:nvPr/>
        </p:nvPicPr>
        <p:blipFill>
          <a:blip r:embed="rId3" cstate="print">
            <a:lum bright="10000" contrast="10000"/>
          </a:blip>
          <a:srcRect/>
          <a:stretch>
            <a:fillRect/>
          </a:stretch>
        </p:blipFill>
        <p:spPr bwMode="auto">
          <a:xfrm>
            <a:off x="6711950" y="485775"/>
            <a:ext cx="1974850" cy="1974850"/>
          </a:xfrm>
          <a:prstGeom prst="rect">
            <a:avLst/>
          </a:prstGeom>
          <a:noFill/>
          <a:ln w="9525">
            <a:noFill/>
            <a:miter lim="800000"/>
            <a:headEnd/>
            <a:tailEnd/>
          </a:ln>
        </p:spPr>
      </p:pic>
      <p:sp>
        <p:nvSpPr>
          <p:cNvPr id="4099" name="Rectangle 3"/>
          <p:cNvSpPr>
            <a:spLocks noGrp="1" noChangeArrowheads="1"/>
          </p:cNvSpPr>
          <p:nvPr>
            <p:ph type="ctrTitle"/>
          </p:nvPr>
        </p:nvSpPr>
        <p:spPr>
          <a:xfrm>
            <a:off x="1104900" y="2971800"/>
            <a:ext cx="7175500" cy="1143000"/>
          </a:xfrm>
        </p:spPr>
        <p:txBody>
          <a:bodyPr/>
          <a:lstStyle>
            <a:lvl1pPr>
              <a:defRPr sz="4800"/>
            </a:lvl1pPr>
          </a:lstStyle>
          <a:p>
            <a:r>
              <a:rPr lang="en-GB"/>
              <a:t>Click to edit Master title style</a:t>
            </a:r>
          </a:p>
        </p:txBody>
      </p:sp>
      <p:sp>
        <p:nvSpPr>
          <p:cNvPr id="4100" name="Rectangle 4"/>
          <p:cNvSpPr>
            <a:spLocks noGrp="1" noChangeArrowheads="1"/>
          </p:cNvSpPr>
          <p:nvPr>
            <p:ph type="subTitle" idx="1"/>
          </p:nvPr>
        </p:nvSpPr>
        <p:spPr>
          <a:xfrm>
            <a:off x="1371600" y="4254500"/>
            <a:ext cx="6400800" cy="1600200"/>
          </a:xfrm>
        </p:spPr>
        <p:txBody>
          <a:bodyPr/>
          <a:lstStyle>
            <a:lvl1pPr marL="0" indent="0" algn="ctr">
              <a:buFontTx/>
              <a:buNone/>
              <a:defRPr/>
            </a:lvl1pPr>
          </a:lstStyle>
          <a:p>
            <a:r>
              <a:rPr lang="en-GB"/>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ftr" sz="quarter" idx="11"/>
          </p:nvPr>
        </p:nvSpPr>
        <p:spPr/>
        <p:txBody>
          <a:bodyPr/>
          <a:lstStyle>
            <a:lvl1pPr>
              <a:defRPr/>
            </a:lvl1pPr>
          </a:lstStyle>
          <a:p>
            <a:pPr>
              <a:defRPr/>
            </a:pPr>
            <a:endParaRPr lang="en-GB"/>
          </a:p>
        </p:txBody>
      </p:sp>
      <p:sp>
        <p:nvSpPr>
          <p:cNvPr id="8" name="Rectangle 7"/>
          <p:cNvSpPr>
            <a:spLocks noGrp="1" noChangeArrowheads="1"/>
          </p:cNvSpPr>
          <p:nvPr>
            <p:ph type="sldNum" sz="quarter" idx="12"/>
          </p:nvPr>
        </p:nvSpPr>
        <p:spPr/>
        <p:txBody>
          <a:bodyPr/>
          <a:lstStyle>
            <a:lvl1pPr>
              <a:defRPr/>
            </a:lvl1pPr>
          </a:lstStyle>
          <a:p>
            <a:pPr>
              <a:defRPr/>
            </a:pPr>
            <a:fld id="{BBC484E2-20D6-4ED8-9C88-C10EA136F3D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ECDA93A-BFB3-4419-AF7D-6B273480DEC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49CCE7-D67B-4736-90FF-2D3599F3BAF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375121-8C69-4F5C-8BB5-4EFA86FF0CF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A483B19-9694-47FA-A605-43F5E48691F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B8DFEF-174C-4652-8863-0AAD25695F25}"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CCB55F6-635B-450C-862B-8DC9B64F15C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8AB4DEC-C80B-439F-8572-01BD310D93F6}"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3F594C-36F8-4DC2-A023-5602EE5FC42C}"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94B27B-D82B-4A05-9AD8-D1F455800EC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947C23-B778-4D3F-BCA7-7B7CF725B46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2869"/>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lum bright="10000" contrast="10000"/>
          </a:blip>
          <a:srcRect/>
          <a:stretch>
            <a:fillRect/>
          </a:stretch>
        </p:blipFill>
        <p:spPr bwMode="auto">
          <a:xfrm>
            <a:off x="4763" y="0"/>
            <a:ext cx="9134475"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66800" y="1676400"/>
            <a:ext cx="699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1066800" y="2781300"/>
            <a:ext cx="69977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itchFamily="18" charset="0"/>
              </a:defRPr>
            </a:lvl1pPr>
          </a:lstStyle>
          <a:p>
            <a:pPr>
              <a:defRPr/>
            </a:pPr>
            <a:fld id="{F0DB6515-C55C-436B-8BFF-9D29076CF1F5}" type="slidenum">
              <a:rPr lang="en-GB"/>
              <a:pPr>
                <a:defRPr/>
              </a:pPr>
              <a:t>‹#›</a:t>
            </a:fld>
            <a:endParaRPr lang="en-GB" dirty="0"/>
          </a:p>
        </p:txBody>
      </p:sp>
      <p:pic>
        <p:nvPicPr>
          <p:cNvPr id="1032" name="Picture 13"/>
          <p:cNvPicPr>
            <a:picLocks noChangeAspect="1" noChangeArrowheads="1"/>
          </p:cNvPicPr>
          <p:nvPr/>
        </p:nvPicPr>
        <p:blipFill>
          <a:blip r:embed="rId14" cstate="print">
            <a:lum bright="10000" contrast="10000"/>
          </a:blip>
          <a:srcRect/>
          <a:stretch>
            <a:fillRect/>
          </a:stretch>
        </p:blipFill>
        <p:spPr bwMode="auto">
          <a:xfrm>
            <a:off x="7231063" y="504825"/>
            <a:ext cx="1441450" cy="14430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StoneSansSemibold" pitchFamily="34" charset="0"/>
        </a:defRPr>
      </a:lvl2pPr>
      <a:lvl3pPr algn="l" rtl="0" eaLnBrk="0" fontAlgn="base" hangingPunct="0">
        <a:spcBef>
          <a:spcPct val="0"/>
        </a:spcBef>
        <a:spcAft>
          <a:spcPct val="0"/>
        </a:spcAft>
        <a:defRPr sz="3600">
          <a:solidFill>
            <a:schemeClr val="tx2"/>
          </a:solidFill>
          <a:latin typeface="StoneSansSemibold" pitchFamily="34" charset="0"/>
        </a:defRPr>
      </a:lvl3pPr>
      <a:lvl4pPr algn="l" rtl="0" eaLnBrk="0" fontAlgn="base" hangingPunct="0">
        <a:spcBef>
          <a:spcPct val="0"/>
        </a:spcBef>
        <a:spcAft>
          <a:spcPct val="0"/>
        </a:spcAft>
        <a:defRPr sz="3600">
          <a:solidFill>
            <a:schemeClr val="tx2"/>
          </a:solidFill>
          <a:latin typeface="StoneSansSemibold" pitchFamily="34" charset="0"/>
        </a:defRPr>
      </a:lvl4pPr>
      <a:lvl5pPr algn="l" rtl="0" eaLnBrk="0" fontAlgn="base" hangingPunct="0">
        <a:spcBef>
          <a:spcPct val="0"/>
        </a:spcBef>
        <a:spcAft>
          <a:spcPct val="0"/>
        </a:spcAft>
        <a:defRPr sz="3600">
          <a:solidFill>
            <a:schemeClr val="tx2"/>
          </a:solidFill>
          <a:latin typeface="StoneSansSemibold" pitchFamily="34" charset="0"/>
        </a:defRPr>
      </a:lvl5pPr>
      <a:lvl6pPr marL="457200" algn="l" rtl="0" eaLnBrk="0" fontAlgn="base" hangingPunct="0">
        <a:spcBef>
          <a:spcPct val="0"/>
        </a:spcBef>
        <a:spcAft>
          <a:spcPct val="0"/>
        </a:spcAft>
        <a:defRPr sz="3600">
          <a:solidFill>
            <a:schemeClr val="tx2"/>
          </a:solidFill>
          <a:latin typeface="StoneSansSemibold" pitchFamily="34" charset="0"/>
        </a:defRPr>
      </a:lvl6pPr>
      <a:lvl7pPr marL="914400" algn="l" rtl="0" eaLnBrk="0" fontAlgn="base" hangingPunct="0">
        <a:spcBef>
          <a:spcPct val="0"/>
        </a:spcBef>
        <a:spcAft>
          <a:spcPct val="0"/>
        </a:spcAft>
        <a:defRPr sz="3600">
          <a:solidFill>
            <a:schemeClr val="tx2"/>
          </a:solidFill>
          <a:latin typeface="StoneSansSemibold" pitchFamily="34" charset="0"/>
        </a:defRPr>
      </a:lvl7pPr>
      <a:lvl8pPr marL="1371600" algn="l" rtl="0" eaLnBrk="0" fontAlgn="base" hangingPunct="0">
        <a:spcBef>
          <a:spcPct val="0"/>
        </a:spcBef>
        <a:spcAft>
          <a:spcPct val="0"/>
        </a:spcAft>
        <a:defRPr sz="3600">
          <a:solidFill>
            <a:schemeClr val="tx2"/>
          </a:solidFill>
          <a:latin typeface="StoneSansSemibold" pitchFamily="34" charset="0"/>
        </a:defRPr>
      </a:lvl8pPr>
      <a:lvl9pPr marL="1828800" algn="l" rtl="0" eaLnBrk="0" fontAlgn="base" hangingPunct="0">
        <a:spcBef>
          <a:spcPct val="0"/>
        </a:spcBef>
        <a:spcAft>
          <a:spcPct val="0"/>
        </a:spcAft>
        <a:defRPr sz="3600">
          <a:solidFill>
            <a:schemeClr val="tx2"/>
          </a:solidFill>
          <a:latin typeface="StoneSansSemibold" pitchFamily="34" charset="0"/>
        </a:defRPr>
      </a:lvl9pPr>
    </p:titleStyle>
    <p:bodyStyle>
      <a:lvl1pPr marL="342900" indent="-342900" algn="l" rtl="0" eaLnBrk="0" fontAlgn="base" hangingPunct="0">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chemeClr val="tx1"/>
          </a:solidFill>
          <a:latin typeface="+mn-lt"/>
        </a:defRPr>
      </a:lvl2pPr>
      <a:lvl3pPr marL="1143000" indent="-228600" algn="l" rtl="0" eaLnBrk="0" fontAlgn="base" hangingPunct="0">
        <a:lnSpc>
          <a:spcPct val="90000"/>
        </a:lnSpc>
        <a:spcBef>
          <a:spcPct val="20000"/>
        </a:spcBef>
        <a:spcAft>
          <a:spcPct val="0"/>
        </a:spcAft>
        <a:buChar char="•"/>
        <a:defRPr sz="3000">
          <a:solidFill>
            <a:schemeClr val="tx1"/>
          </a:solidFill>
          <a:latin typeface="+mn-lt"/>
        </a:defRPr>
      </a:lvl3pPr>
      <a:lvl4pPr marL="1600200" indent="-228600" algn="l" rtl="0" eaLnBrk="0" fontAlgn="base" hangingPunct="0">
        <a:lnSpc>
          <a:spcPct val="90000"/>
        </a:lnSpc>
        <a:spcBef>
          <a:spcPct val="20000"/>
        </a:spcBef>
        <a:spcAft>
          <a:spcPct val="0"/>
        </a:spcAft>
        <a:buChar char="–"/>
        <a:defRPr sz="3000">
          <a:solidFill>
            <a:schemeClr val="tx1"/>
          </a:solidFill>
          <a:latin typeface="+mn-lt"/>
        </a:defRPr>
      </a:lvl4pPr>
      <a:lvl5pPr marL="2057400" indent="-228600" algn="l" rtl="0" eaLnBrk="0" fontAlgn="base" hangingPunct="0">
        <a:lnSpc>
          <a:spcPct val="90000"/>
        </a:lnSpc>
        <a:spcBef>
          <a:spcPct val="20000"/>
        </a:spcBef>
        <a:spcAft>
          <a:spcPct val="0"/>
        </a:spcAft>
        <a:buChar char="»"/>
        <a:defRPr sz="3000">
          <a:solidFill>
            <a:schemeClr val="tx1"/>
          </a:solidFill>
          <a:latin typeface="+mn-lt"/>
        </a:defRPr>
      </a:lvl5pPr>
      <a:lvl6pPr marL="2514600" indent="-228600" algn="l" rtl="0" eaLnBrk="0" fontAlgn="base" hangingPunct="0">
        <a:lnSpc>
          <a:spcPct val="90000"/>
        </a:lnSpc>
        <a:spcBef>
          <a:spcPct val="20000"/>
        </a:spcBef>
        <a:spcAft>
          <a:spcPct val="0"/>
        </a:spcAft>
        <a:buChar char="»"/>
        <a:defRPr sz="3000">
          <a:solidFill>
            <a:schemeClr val="tx1"/>
          </a:solidFill>
          <a:latin typeface="+mn-lt"/>
        </a:defRPr>
      </a:lvl6pPr>
      <a:lvl7pPr marL="2971800" indent="-228600" algn="l" rtl="0" eaLnBrk="0" fontAlgn="base" hangingPunct="0">
        <a:lnSpc>
          <a:spcPct val="90000"/>
        </a:lnSpc>
        <a:spcBef>
          <a:spcPct val="20000"/>
        </a:spcBef>
        <a:spcAft>
          <a:spcPct val="0"/>
        </a:spcAft>
        <a:buChar char="»"/>
        <a:defRPr sz="3000">
          <a:solidFill>
            <a:schemeClr val="tx1"/>
          </a:solidFill>
          <a:latin typeface="+mn-lt"/>
        </a:defRPr>
      </a:lvl7pPr>
      <a:lvl8pPr marL="3429000" indent="-228600" algn="l" rtl="0" eaLnBrk="0" fontAlgn="base" hangingPunct="0">
        <a:lnSpc>
          <a:spcPct val="90000"/>
        </a:lnSpc>
        <a:spcBef>
          <a:spcPct val="20000"/>
        </a:spcBef>
        <a:spcAft>
          <a:spcPct val="0"/>
        </a:spcAft>
        <a:buChar char="»"/>
        <a:defRPr sz="3000">
          <a:solidFill>
            <a:schemeClr val="tx1"/>
          </a:solidFill>
          <a:latin typeface="+mn-lt"/>
        </a:defRPr>
      </a:lvl8pPr>
      <a:lvl9pPr marL="3886200" indent="-228600" algn="l" rtl="0" eaLnBrk="0" fontAlgn="base" hangingPunct="0">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1676400"/>
            <a:ext cx="7792872" cy="1143000"/>
          </a:xfrm>
        </p:spPr>
        <p:txBody>
          <a:bodyPr>
            <a:normAutofit fontScale="90000"/>
          </a:bodyPr>
          <a:lstStyle/>
          <a:p>
            <a:r>
              <a:rPr lang="en-GB" sz="3600" b="1" dirty="0" smtClean="0"/>
              <a:t/>
            </a:r>
            <a:br>
              <a:rPr lang="en-GB" sz="3600" b="1" dirty="0" smtClean="0"/>
            </a:br>
            <a:r>
              <a:rPr lang="en-GB" sz="3600" b="1" dirty="0" smtClean="0"/>
              <a:t>Equalitie</a:t>
            </a:r>
            <a:r>
              <a:rPr lang="en-GB" b="1" dirty="0" smtClean="0"/>
              <a:t>s &amp; Human Rights</a:t>
            </a:r>
            <a:br>
              <a:rPr lang="en-GB" b="1" dirty="0" smtClean="0"/>
            </a:br>
            <a:r>
              <a:rPr lang="en-GB" b="1" dirty="0" smtClean="0"/>
              <a:t/>
            </a:r>
            <a:br>
              <a:rPr lang="en-GB" b="1" dirty="0" smtClean="0"/>
            </a:br>
            <a:r>
              <a:rPr lang="en-GB" b="1" dirty="0" smtClean="0"/>
              <a:t>NHS Lothian’s Approach</a:t>
            </a:r>
            <a:br>
              <a:rPr lang="en-GB" b="1" dirty="0" smtClean="0"/>
            </a:br>
            <a:r>
              <a:rPr lang="en-GB" b="1" dirty="0" smtClean="0"/>
              <a:t/>
            </a:r>
            <a:br>
              <a:rPr lang="en-GB" b="1" dirty="0" smtClean="0"/>
            </a:br>
            <a:r>
              <a:rPr lang="en-GB" b="1" dirty="0" smtClean="0"/>
              <a:t>2019</a:t>
            </a:r>
            <a:endParaRPr lang="en-GB" sz="3600" b="1" dirty="0"/>
          </a:p>
        </p:txBody>
      </p:sp>
      <p:sp>
        <p:nvSpPr>
          <p:cNvPr id="3" name="Content Placeholder 2"/>
          <p:cNvSpPr>
            <a:spLocks noGrp="1"/>
          </p:cNvSpPr>
          <p:nvPr>
            <p:ph idx="1"/>
          </p:nvPr>
        </p:nvSpPr>
        <p:spPr>
          <a:xfrm>
            <a:off x="1066800" y="3874883"/>
            <a:ext cx="6997700" cy="2375792"/>
          </a:xfrm>
        </p:spPr>
        <p:txBody>
          <a:bodyPr>
            <a:normAutofit/>
          </a:bodyPr>
          <a:lstStyle/>
          <a:p>
            <a:pPr>
              <a:buNone/>
            </a:pPr>
            <a:endParaRPr lang="en-GB" sz="3200" dirty="0"/>
          </a:p>
          <a:p>
            <a:pPr>
              <a:buNone/>
            </a:pPr>
            <a:endParaRPr lang="en-GB" sz="3200" dirty="0"/>
          </a:p>
          <a:p>
            <a:pPr>
              <a:buNone/>
            </a:pPr>
            <a:r>
              <a:rPr lang="en-GB" sz="3200" dirty="0"/>
              <a:t>Chris Bruce</a:t>
            </a:r>
            <a:r>
              <a:rPr lang="en-GB" sz="4300" dirty="0"/>
              <a:t> </a:t>
            </a:r>
          </a:p>
          <a:p>
            <a:pPr>
              <a:buNone/>
            </a:pPr>
            <a:r>
              <a:rPr lang="en-GB" sz="3200" dirty="0"/>
              <a:t>Lead on Equality and Human Rights</a:t>
            </a:r>
          </a:p>
          <a:p>
            <a:endParaRPr lang="en-GB" dirty="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cid:image001.jpg@01D32316.02E12AC0"/>
          <p:cNvPicPr>
            <a:picLocks noChangeAspect="1" noChangeArrowheads="1"/>
          </p:cNvPicPr>
          <p:nvPr/>
        </p:nvPicPr>
        <p:blipFill>
          <a:blip r:embed="rId3" cstate="print"/>
          <a:srcRect/>
          <a:stretch>
            <a:fillRect/>
          </a:stretch>
        </p:blipFill>
        <p:spPr bwMode="auto">
          <a:xfrm>
            <a:off x="265734" y="903951"/>
            <a:ext cx="6940284" cy="4746221"/>
          </a:xfrm>
          <a:prstGeom prst="rect">
            <a:avLst/>
          </a:prstGeom>
          <a:noFill/>
          <a:ln w="9525">
            <a:noFill/>
            <a:miter lim="800000"/>
            <a:headEnd/>
            <a:tailEnd/>
          </a:ln>
        </p:spPr>
      </p:pic>
      <p:sp>
        <p:nvSpPr>
          <p:cNvPr id="3" name="TextBox 2"/>
          <p:cNvSpPr txBox="1"/>
          <p:nvPr/>
        </p:nvSpPr>
        <p:spPr>
          <a:xfrm>
            <a:off x="2195736" y="4995081"/>
            <a:ext cx="6336704" cy="1200329"/>
          </a:xfrm>
          <a:prstGeom prst="rect">
            <a:avLst/>
          </a:prstGeom>
          <a:noFill/>
        </p:spPr>
        <p:txBody>
          <a:bodyPr wrap="square" rtlCol="0">
            <a:spAutoFit/>
          </a:bodyPr>
          <a:lstStyle/>
          <a:p>
            <a:endParaRPr lang="en-GB" dirty="0"/>
          </a:p>
          <a:p>
            <a:pPr algn="r"/>
            <a:r>
              <a:rPr lang="en-GB" dirty="0"/>
              <a:t> </a:t>
            </a:r>
            <a:r>
              <a:rPr lang="en-GB" sz="1600" dirty="0"/>
              <a:t>CECHR City for All Women Initiative (CAWI), Ottawa</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5360841"/>
            <a:ext cx="6336704" cy="1200329"/>
          </a:xfrm>
          <a:prstGeom prst="rect">
            <a:avLst/>
          </a:prstGeom>
          <a:noFill/>
        </p:spPr>
        <p:txBody>
          <a:bodyPr wrap="square" rtlCol="0">
            <a:spAutoFit/>
          </a:bodyPr>
          <a:lstStyle/>
          <a:p>
            <a:endParaRPr lang="en-GB" dirty="0"/>
          </a:p>
          <a:p>
            <a:pPr algn="r"/>
            <a:r>
              <a:rPr lang="en-GB" dirty="0"/>
              <a:t> </a:t>
            </a:r>
            <a:r>
              <a:rPr lang="en-GB" sz="1600" dirty="0"/>
              <a:t>CECHR City for All Women Initiative (CAWI), Ottawa</a:t>
            </a:r>
            <a:endParaRPr lang="en-GB" dirty="0"/>
          </a:p>
        </p:txBody>
      </p:sp>
      <p:pic>
        <p:nvPicPr>
          <p:cNvPr id="2050" name="Picture 2" descr="C:\Users\chris.bruce\AppData\Local\Microsoft\Windows\Temporary Internet Files\Content.Outlook\84VER9SY\Equality image v2b (2).jpg"/>
          <p:cNvPicPr>
            <a:picLocks noChangeAspect="1" noChangeArrowheads="1"/>
          </p:cNvPicPr>
          <p:nvPr/>
        </p:nvPicPr>
        <p:blipFill>
          <a:blip r:embed="rId3" cstate="print"/>
          <a:srcRect/>
          <a:stretch>
            <a:fillRect/>
          </a:stretch>
        </p:blipFill>
        <p:spPr bwMode="auto">
          <a:xfrm>
            <a:off x="304800" y="1717548"/>
            <a:ext cx="8595360" cy="41544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1676400"/>
            <a:ext cx="7792872" cy="1143000"/>
          </a:xfrm>
        </p:spPr>
        <p:txBody>
          <a:bodyPr>
            <a:normAutofit fontScale="90000"/>
          </a:bodyPr>
          <a:lstStyle/>
          <a:p>
            <a:r>
              <a:rPr lang="en-GB" sz="3600" b="1" dirty="0"/>
              <a:t>What we heard; </a:t>
            </a:r>
            <a:r>
              <a:rPr lang="en-GB" sz="3600" b="1" dirty="0" smtClean="0"/>
              <a:t/>
            </a:r>
            <a:br>
              <a:rPr lang="en-GB" sz="3600" b="1" dirty="0" smtClean="0"/>
            </a:br>
            <a:r>
              <a:rPr lang="en-GB" sz="3600" b="1" dirty="0" smtClean="0"/>
              <a:t>four </a:t>
            </a:r>
            <a:r>
              <a:rPr lang="en-GB" sz="3600" b="1" dirty="0"/>
              <a:t>equality outcomes</a:t>
            </a:r>
          </a:p>
        </p:txBody>
      </p:sp>
      <p:sp>
        <p:nvSpPr>
          <p:cNvPr id="3" name="Content Placeholder 2"/>
          <p:cNvSpPr>
            <a:spLocks noGrp="1"/>
          </p:cNvSpPr>
          <p:nvPr>
            <p:ph idx="1"/>
          </p:nvPr>
        </p:nvSpPr>
        <p:spPr>
          <a:xfrm>
            <a:off x="1066800" y="3043450"/>
            <a:ext cx="6997700" cy="3207225"/>
          </a:xfrm>
        </p:spPr>
        <p:txBody>
          <a:bodyPr>
            <a:normAutofit fontScale="77500" lnSpcReduction="20000"/>
          </a:bodyPr>
          <a:lstStyle/>
          <a:p>
            <a:r>
              <a:rPr lang="en-GB" sz="4300" dirty="0"/>
              <a:t>Access</a:t>
            </a:r>
          </a:p>
          <a:p>
            <a:pPr>
              <a:buNone/>
            </a:pPr>
            <a:r>
              <a:rPr lang="en-GB" sz="4300" dirty="0"/>
              <a:t> </a:t>
            </a:r>
          </a:p>
          <a:p>
            <a:r>
              <a:rPr lang="en-GB" sz="4300" dirty="0"/>
              <a:t>Compassion</a:t>
            </a:r>
          </a:p>
          <a:p>
            <a:pPr>
              <a:buNone/>
            </a:pPr>
            <a:r>
              <a:rPr lang="en-GB" sz="4300" dirty="0"/>
              <a:t> </a:t>
            </a:r>
          </a:p>
          <a:p>
            <a:r>
              <a:rPr lang="en-GB" sz="4300" dirty="0"/>
              <a:t>Participation</a:t>
            </a:r>
          </a:p>
          <a:p>
            <a:pPr>
              <a:buNone/>
            </a:pPr>
            <a:r>
              <a:rPr lang="en-GB" sz="4300" dirty="0"/>
              <a:t> </a:t>
            </a:r>
          </a:p>
          <a:p>
            <a:r>
              <a:rPr lang="en-GB" sz="4300" dirty="0"/>
              <a:t>Justice</a:t>
            </a:r>
          </a:p>
          <a:p>
            <a:endParaRPr lang="en-GB" dirty="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75" y="815419"/>
            <a:ext cx="6356667" cy="1143000"/>
          </a:xfrm>
        </p:spPr>
        <p:txBody>
          <a:bodyPr>
            <a:normAutofit fontScale="90000"/>
          </a:bodyPr>
          <a:lstStyle/>
          <a:p>
            <a:r>
              <a:rPr lang="en-GB" sz="3600" b="1" dirty="0"/>
              <a:t>Four equality outcomes – put </a:t>
            </a:r>
            <a:br>
              <a:rPr lang="en-GB" sz="3600" b="1" dirty="0"/>
            </a:br>
            <a:r>
              <a:rPr lang="en-GB" sz="3600" b="1" dirty="0"/>
              <a:t>another way</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72618169"/>
              </p:ext>
            </p:extLst>
          </p:nvPr>
        </p:nvGraphicFramePr>
        <p:xfrm>
          <a:off x="697831" y="228800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9734496">
            <a:off x="1975899" y="3208405"/>
            <a:ext cx="3744416" cy="646331"/>
          </a:xfrm>
          <a:prstGeom prst="rect">
            <a:avLst/>
          </a:prstGeom>
          <a:noFill/>
        </p:spPr>
        <p:txBody>
          <a:bodyPr wrap="square" rtlCol="0">
            <a:spAutoFit/>
          </a:bodyPr>
          <a:lstStyle/>
          <a:p>
            <a:pPr algn="ctr"/>
            <a:r>
              <a:rPr lang="en-GB" sz="2400" dirty="0"/>
              <a:t>&lt;   e  q  u  </a:t>
            </a:r>
            <a:r>
              <a:rPr lang="en-GB" sz="2400" dirty="0" err="1"/>
              <a:t>i</a:t>
            </a:r>
            <a:r>
              <a:rPr lang="en-GB" sz="2400" dirty="0"/>
              <a:t>  t  y  &gt;</a:t>
            </a:r>
            <a:r>
              <a:rPr lang="en-GB"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1676400"/>
            <a:ext cx="7792872" cy="1143000"/>
          </a:xfrm>
        </p:spPr>
        <p:txBody>
          <a:bodyPr>
            <a:normAutofit fontScale="90000"/>
          </a:bodyPr>
          <a:lstStyle/>
          <a:p>
            <a:r>
              <a:rPr lang="en-GB" sz="3600" b="1" dirty="0"/>
              <a:t>What we heard; </a:t>
            </a:r>
            <a:r>
              <a:rPr lang="en-GB" sz="3600" b="1" dirty="0" smtClean="0"/>
              <a:t/>
            </a:r>
            <a:br>
              <a:rPr lang="en-GB" sz="3600" b="1" dirty="0" smtClean="0"/>
            </a:br>
            <a:r>
              <a:rPr lang="en-GB" sz="3600" b="1" dirty="0" smtClean="0"/>
              <a:t>four </a:t>
            </a:r>
            <a:r>
              <a:rPr lang="en-GB" sz="3600" b="1" dirty="0"/>
              <a:t>equality outcomes</a:t>
            </a:r>
          </a:p>
        </p:txBody>
      </p:sp>
      <p:sp>
        <p:nvSpPr>
          <p:cNvPr id="3" name="Content Placeholder 2"/>
          <p:cNvSpPr>
            <a:spLocks noGrp="1"/>
          </p:cNvSpPr>
          <p:nvPr>
            <p:ph idx="1"/>
          </p:nvPr>
        </p:nvSpPr>
        <p:spPr>
          <a:xfrm>
            <a:off x="1066800" y="3043450"/>
            <a:ext cx="6997700" cy="3207225"/>
          </a:xfrm>
        </p:spPr>
        <p:txBody>
          <a:bodyPr>
            <a:normAutofit fontScale="77500" lnSpcReduction="20000"/>
          </a:bodyPr>
          <a:lstStyle/>
          <a:p>
            <a:r>
              <a:rPr lang="en-GB" sz="4300" dirty="0"/>
              <a:t>Access</a:t>
            </a:r>
          </a:p>
          <a:p>
            <a:pPr>
              <a:buNone/>
            </a:pPr>
            <a:r>
              <a:rPr lang="en-GB" sz="4300" dirty="0"/>
              <a:t> </a:t>
            </a:r>
          </a:p>
          <a:p>
            <a:r>
              <a:rPr lang="en-GB" sz="4300" dirty="0"/>
              <a:t>Compassion</a:t>
            </a:r>
          </a:p>
          <a:p>
            <a:pPr>
              <a:buNone/>
            </a:pPr>
            <a:r>
              <a:rPr lang="en-GB" sz="4300" dirty="0"/>
              <a:t> </a:t>
            </a:r>
          </a:p>
          <a:p>
            <a:r>
              <a:rPr lang="en-GB" sz="4300" dirty="0"/>
              <a:t>Participation</a:t>
            </a:r>
          </a:p>
          <a:p>
            <a:pPr>
              <a:buNone/>
            </a:pPr>
            <a:r>
              <a:rPr lang="en-GB" sz="4300" dirty="0"/>
              <a:t> </a:t>
            </a:r>
          </a:p>
          <a:p>
            <a:r>
              <a:rPr lang="en-GB" sz="4300" dirty="0"/>
              <a:t>Justice</a:t>
            </a:r>
          </a:p>
          <a:p>
            <a:endParaRPr lang="en-GB" dirty="0"/>
          </a:p>
          <a:p>
            <a:endParaRPr lang="en-GB" dirty="0"/>
          </a:p>
        </p:txBody>
      </p:sp>
      <p:pic>
        <p:nvPicPr>
          <p:cNvPr id="1026" name="Picture 2" descr="C:\Users\chris.bruce\AppData\Local\Microsoft\Windows\Temporary Internet Files\Content.Outlook\84VER9SY\ChrisJigsaw.jpg"/>
          <p:cNvPicPr>
            <a:picLocks noChangeAspect="1" noChangeArrowheads="1"/>
          </p:cNvPicPr>
          <p:nvPr/>
        </p:nvPicPr>
        <p:blipFill>
          <a:blip r:embed="rId3" cstate="print"/>
          <a:srcRect/>
          <a:stretch>
            <a:fillRect/>
          </a:stretch>
        </p:blipFill>
        <p:spPr bwMode="auto">
          <a:xfrm>
            <a:off x="271272" y="335280"/>
            <a:ext cx="8570188" cy="6324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t="8598" r="77122" b="44846"/>
          <a:stretch>
            <a:fillRect/>
          </a:stretch>
        </p:blipFill>
        <p:spPr bwMode="auto">
          <a:xfrm>
            <a:off x="1295502" y="332656"/>
            <a:ext cx="3867466" cy="6525344"/>
          </a:xfrm>
          <a:prstGeom prst="rect">
            <a:avLst/>
          </a:prstGeom>
          <a:noFill/>
          <a:ln w="9525" algn="in">
            <a:noFill/>
            <a:miter lim="800000"/>
            <a:headEnd/>
            <a:tailEnd/>
          </a:ln>
          <a:effectLst/>
        </p:spPr>
      </p:pic>
      <p:sp>
        <p:nvSpPr>
          <p:cNvPr id="3" name="TextBox 2"/>
          <p:cNvSpPr txBox="1"/>
          <p:nvPr/>
        </p:nvSpPr>
        <p:spPr>
          <a:xfrm>
            <a:off x="306752" y="6313089"/>
            <a:ext cx="8386871" cy="523220"/>
          </a:xfrm>
          <a:prstGeom prst="rect">
            <a:avLst/>
          </a:prstGeom>
          <a:noFill/>
        </p:spPr>
        <p:txBody>
          <a:bodyPr wrap="square" rtlCol="0">
            <a:spAutoFit/>
          </a:bodyPr>
          <a:lstStyle/>
          <a:p>
            <a:pPr algn="r"/>
            <a:r>
              <a:rPr lang="en-GB" sz="1400" i="1" dirty="0" err="1"/>
              <a:t>Arnstein</a:t>
            </a:r>
            <a:r>
              <a:rPr lang="en-GB" sz="1400" dirty="0"/>
              <a:t>, Sherry R.(1969)</a:t>
            </a:r>
          </a:p>
          <a:p>
            <a:pPr algn="r"/>
            <a:r>
              <a:rPr lang="en-GB" sz="1400" dirty="0"/>
              <a:t> 'A </a:t>
            </a:r>
            <a:r>
              <a:rPr lang="en-GB" sz="1400" i="1" dirty="0"/>
              <a:t>Ladder</a:t>
            </a:r>
            <a:r>
              <a:rPr lang="en-GB" sz="1400" dirty="0"/>
              <a:t> Of Citizen </a:t>
            </a:r>
            <a:r>
              <a:rPr lang="en-GB" sz="1400" i="1" dirty="0"/>
              <a:t>Participation</a:t>
            </a:r>
            <a:r>
              <a:rPr lang="en-GB" sz="14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EB904E-9E00-473F-ACBE-DB46F993946A}"/>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 xmlns:a16="http://schemas.microsoft.com/office/drawing/2014/main" id="{DECDD8D5-899C-4A2F-82CB-5409E21598C3}"/>
              </a:ext>
            </a:extLst>
          </p:cNvPr>
          <p:cNvSpPr>
            <a:spLocks noGrp="1"/>
          </p:cNvSpPr>
          <p:nvPr>
            <p:ph type="body" sz="half" idx="2"/>
          </p:nvPr>
        </p:nvSpPr>
        <p:spPr>
          <a:xfrm>
            <a:off x="1010653" y="5367338"/>
            <a:ext cx="7049669" cy="804862"/>
          </a:xfrm>
        </p:spPr>
        <p:txBody>
          <a:bodyPr/>
          <a:lstStyle/>
          <a:p>
            <a:r>
              <a:rPr lang="en-GB" sz="2800" dirty="0"/>
              <a:t>Recent EHRC research on public attitudes to Rights</a:t>
            </a:r>
          </a:p>
        </p:txBody>
      </p:sp>
      <p:pic>
        <p:nvPicPr>
          <p:cNvPr id="8" name="Picture 7">
            <a:extLst>
              <a:ext uri="{FF2B5EF4-FFF2-40B4-BE49-F238E27FC236}">
                <a16:creationId xmlns="" xmlns:a16="http://schemas.microsoft.com/office/drawing/2014/main" id="{D2E3B65A-EECB-413D-AEAA-6DEEBC17062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0653" y="1299412"/>
            <a:ext cx="6268035" cy="3657598"/>
          </a:xfrm>
          <a:prstGeom prst="rect">
            <a:avLst/>
          </a:prstGeom>
        </p:spPr>
      </p:pic>
      <p:sp>
        <p:nvSpPr>
          <p:cNvPr id="9" name="Picture Placeholder 8">
            <a:extLst>
              <a:ext uri="{FF2B5EF4-FFF2-40B4-BE49-F238E27FC236}">
                <a16:creationId xmlns="" xmlns:a16="http://schemas.microsoft.com/office/drawing/2014/main" id="{7D1E7BC0-A0FF-40F8-9C73-4AEDCA832B54}"/>
              </a:ext>
            </a:extLst>
          </p:cNvPr>
          <p:cNvSpPr>
            <a:spLocks noGrp="1"/>
          </p:cNvSpPr>
          <p:nvPr>
            <p:ph type="pic" idx="1"/>
          </p:nvPr>
        </p:nvSpPr>
        <p:spPr>
          <a:xfrm>
            <a:off x="-4295691" y="842210"/>
            <a:ext cx="5486400" cy="4114800"/>
          </a:xfrm>
        </p:spPr>
      </p:sp>
    </p:spTree>
    <p:extLst>
      <p:ext uri="{BB962C8B-B14F-4D97-AF65-F5344CB8AC3E}">
        <p14:creationId xmlns="" xmlns:p14="http://schemas.microsoft.com/office/powerpoint/2010/main" val="254606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65B3B-F0E1-4E30-8AAC-AA571C8E7DB9}"/>
              </a:ext>
            </a:extLst>
          </p:cNvPr>
          <p:cNvSpPr>
            <a:spLocks noGrp="1"/>
          </p:cNvSpPr>
          <p:nvPr>
            <p:ph type="title"/>
          </p:nvPr>
        </p:nvSpPr>
        <p:spPr>
          <a:xfrm>
            <a:off x="1073150" y="4876800"/>
            <a:ext cx="6997700" cy="1143000"/>
          </a:xfrm>
        </p:spPr>
        <p:txBody>
          <a:bodyPr/>
          <a:lstStyle/>
          <a:p>
            <a:r>
              <a:rPr lang="en-GB" sz="6000" dirty="0"/>
              <a:t>Organise!</a:t>
            </a:r>
            <a:endParaRPr lang="en-GB" dirty="0"/>
          </a:p>
        </p:txBody>
      </p:sp>
      <p:pic>
        <p:nvPicPr>
          <p:cNvPr id="4" name="Picture 3">
            <a:extLst>
              <a:ext uri="{FF2B5EF4-FFF2-40B4-BE49-F238E27FC236}">
                <a16:creationId xmlns="" xmlns:a16="http://schemas.microsoft.com/office/drawing/2014/main" id="{09AFE981-AECC-44DD-969D-D85DDB0F982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0899" y="914400"/>
            <a:ext cx="6770331" cy="3962400"/>
          </a:xfrm>
          <a:prstGeom prst="rect">
            <a:avLst/>
          </a:prstGeom>
        </p:spPr>
      </p:pic>
    </p:spTree>
    <p:extLst>
      <p:ext uri="{BB962C8B-B14F-4D97-AF65-F5344CB8AC3E}">
        <p14:creationId xmlns="" xmlns:p14="http://schemas.microsoft.com/office/powerpoint/2010/main" val="1093466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lotsc">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Nhslotsc">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hslots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hslots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hslots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hslots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hslot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hslot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hslot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5963</TotalTime>
  <Words>176</Words>
  <Application>Microsoft Office PowerPoint</Application>
  <PresentationFormat>On-screen Show (4:3)</PresentationFormat>
  <Paragraphs>73</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Nhslotsc</vt:lpstr>
      <vt:lpstr> Equalities &amp; Human Rights  NHS Lothian’s Approach  2019</vt:lpstr>
      <vt:lpstr>Slide 2</vt:lpstr>
      <vt:lpstr>Slide 3</vt:lpstr>
      <vt:lpstr>What we heard;  four equality outcomes</vt:lpstr>
      <vt:lpstr>Four equality outcomes – put  another way</vt:lpstr>
      <vt:lpstr>What we heard;  four equality outcomes</vt:lpstr>
      <vt:lpstr>Slide 7</vt:lpstr>
      <vt:lpstr>Slide 8</vt:lpstr>
      <vt:lpstr>Organise!</vt:lpstr>
    </vt:vector>
  </TitlesOfParts>
  <Company>West Lothian H/C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Information Dept</dc:creator>
  <cp:lastModifiedBy>Chris Bruce</cp:lastModifiedBy>
  <cp:revision>280</cp:revision>
  <cp:lastPrinted>2003-08-04T14:04:16Z</cp:lastPrinted>
  <dcterms:created xsi:type="dcterms:W3CDTF">2001-10-30T13:58:22Z</dcterms:created>
  <dcterms:modified xsi:type="dcterms:W3CDTF">2019-02-08T21:34:53Z</dcterms:modified>
</cp:coreProperties>
</file>